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82" r:id="rId3"/>
    <p:sldId id="283" r:id="rId4"/>
    <p:sldId id="257" r:id="rId5"/>
    <p:sldId id="258" r:id="rId6"/>
    <p:sldId id="285" r:id="rId7"/>
    <p:sldId id="260" r:id="rId8"/>
    <p:sldId id="279" r:id="rId9"/>
    <p:sldId id="280" r:id="rId10"/>
    <p:sldId id="281" r:id="rId11"/>
    <p:sldId id="287" r:id="rId12"/>
    <p:sldId id="277" r:id="rId13"/>
    <p:sldId id="278" r:id="rId14"/>
    <p:sldId id="261" r:id="rId15"/>
    <p:sldId id="262" r:id="rId16"/>
    <p:sldId id="271" r:id="rId17"/>
    <p:sldId id="272" r:id="rId18"/>
    <p:sldId id="264" r:id="rId19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80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19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567" y="0"/>
            <a:ext cx="4307046" cy="3419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33AB9-3E27-4C7E-A1C5-567A522AE753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934" y="3275966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5265"/>
            <a:ext cx="4307046" cy="341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567" y="6465265"/>
            <a:ext cx="4307046" cy="341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E925F-8120-4053-8070-7F3D2589BE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0228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E925F-8120-4053-8070-7F3D2589BE5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11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AFE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1594" y="5445226"/>
            <a:ext cx="936104" cy="93610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AFE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AFE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05255" y="982472"/>
            <a:ext cx="6845934" cy="1778000"/>
          </a:xfrm>
          <a:custGeom>
            <a:avLst/>
            <a:gdLst/>
            <a:ahLst/>
            <a:cxnLst/>
            <a:rect l="l" t="t" r="r" b="b"/>
            <a:pathLst>
              <a:path w="6845934" h="1778000">
                <a:moveTo>
                  <a:pt x="6703263" y="0"/>
                </a:moveTo>
                <a:lnTo>
                  <a:pt x="142227" y="0"/>
                </a:lnTo>
                <a:lnTo>
                  <a:pt x="97272" y="7258"/>
                </a:lnTo>
                <a:lnTo>
                  <a:pt x="58229" y="27464"/>
                </a:lnTo>
                <a:lnTo>
                  <a:pt x="27441" y="58265"/>
                </a:lnTo>
                <a:lnTo>
                  <a:pt x="7250" y="97308"/>
                </a:lnTo>
                <a:lnTo>
                  <a:pt x="0" y="142239"/>
                </a:lnTo>
                <a:lnTo>
                  <a:pt x="0" y="1777873"/>
                </a:lnTo>
                <a:lnTo>
                  <a:pt x="6845503" y="1777873"/>
                </a:lnTo>
                <a:lnTo>
                  <a:pt x="6845503" y="142239"/>
                </a:lnTo>
                <a:lnTo>
                  <a:pt x="6838244" y="97308"/>
                </a:lnTo>
                <a:lnTo>
                  <a:pt x="6818038" y="58265"/>
                </a:lnTo>
                <a:lnTo>
                  <a:pt x="6787237" y="27464"/>
                </a:lnTo>
                <a:lnTo>
                  <a:pt x="6748194" y="7258"/>
                </a:lnTo>
                <a:lnTo>
                  <a:pt x="67032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05255" y="982472"/>
            <a:ext cx="6845934" cy="1778000"/>
          </a:xfrm>
          <a:custGeom>
            <a:avLst/>
            <a:gdLst/>
            <a:ahLst/>
            <a:cxnLst/>
            <a:rect l="l" t="t" r="r" b="b"/>
            <a:pathLst>
              <a:path w="6845934" h="1778000">
                <a:moveTo>
                  <a:pt x="142227" y="0"/>
                </a:moveTo>
                <a:lnTo>
                  <a:pt x="6703263" y="0"/>
                </a:lnTo>
                <a:lnTo>
                  <a:pt x="6748194" y="7258"/>
                </a:lnTo>
                <a:lnTo>
                  <a:pt x="6787237" y="27464"/>
                </a:lnTo>
                <a:lnTo>
                  <a:pt x="6818038" y="58265"/>
                </a:lnTo>
                <a:lnTo>
                  <a:pt x="6838244" y="97308"/>
                </a:lnTo>
                <a:lnTo>
                  <a:pt x="6845503" y="142239"/>
                </a:lnTo>
                <a:lnTo>
                  <a:pt x="6845503" y="1777873"/>
                </a:lnTo>
                <a:lnTo>
                  <a:pt x="0" y="1777873"/>
                </a:lnTo>
                <a:lnTo>
                  <a:pt x="0" y="142239"/>
                </a:lnTo>
                <a:lnTo>
                  <a:pt x="7250" y="97308"/>
                </a:lnTo>
                <a:lnTo>
                  <a:pt x="27441" y="58265"/>
                </a:lnTo>
                <a:lnTo>
                  <a:pt x="58229" y="27464"/>
                </a:lnTo>
                <a:lnTo>
                  <a:pt x="97272" y="7258"/>
                </a:lnTo>
                <a:lnTo>
                  <a:pt x="142227" y="0"/>
                </a:lnTo>
                <a:close/>
              </a:path>
            </a:pathLst>
          </a:custGeom>
          <a:ln w="25400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6029" y="109220"/>
            <a:ext cx="663194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AFE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4370" y="1795398"/>
            <a:ext cx="8194675" cy="179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2" y="-8021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133" y="2906101"/>
            <a:ext cx="8534399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0070C0"/>
                </a:solidFill>
              </a:rPr>
              <a:t>«</a:t>
            </a:r>
            <a:r>
              <a:rPr sz="4800" spc="-5" dirty="0" err="1" smtClean="0">
                <a:solidFill>
                  <a:srgbClr val="0070C0"/>
                </a:solidFill>
              </a:rPr>
              <a:t>Особенности</a:t>
            </a:r>
            <a:r>
              <a:rPr lang="ru-RU" sz="4800" spc="-5" dirty="0" smtClean="0">
                <a:solidFill>
                  <a:srgbClr val="0070C0"/>
                </a:solidFill>
              </a:rPr>
              <a:t> </a:t>
            </a:r>
            <a:r>
              <a:rPr sz="4800" spc="-5" dirty="0" err="1" smtClean="0">
                <a:solidFill>
                  <a:srgbClr val="0070C0"/>
                </a:solidFill>
              </a:rPr>
              <a:t>обновленных</a:t>
            </a:r>
            <a:r>
              <a:rPr sz="4800" spc="-45" dirty="0" smtClean="0">
                <a:solidFill>
                  <a:srgbClr val="0070C0"/>
                </a:solidFill>
              </a:rPr>
              <a:t> </a:t>
            </a:r>
            <a:r>
              <a:rPr lang="ru-RU" sz="4800" spc="-45" dirty="0" smtClean="0">
                <a:solidFill>
                  <a:srgbClr val="0070C0"/>
                </a:solidFill>
              </a:rPr>
              <a:t>Ф</a:t>
            </a:r>
            <a:r>
              <a:rPr sz="4800" spc="-45" dirty="0" smtClean="0">
                <a:solidFill>
                  <a:srgbClr val="0070C0"/>
                </a:solidFill>
              </a:rPr>
              <a:t>ГОС</a:t>
            </a:r>
            <a:r>
              <a:rPr sz="4800" spc="-45" dirty="0">
                <a:solidFill>
                  <a:srgbClr val="0070C0"/>
                </a:solidFill>
              </a:rPr>
              <a:t>»</a:t>
            </a:r>
            <a:endParaRPr sz="48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33400"/>
            <a:ext cx="4436533" cy="24955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2800" y="497693"/>
            <a:ext cx="1591194" cy="13107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5246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09220"/>
            <a:ext cx="8059445" cy="129266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Ключевая педагогическая задача: создание условий инициирующих деятельность обучающегося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4370" y="1524000"/>
            <a:ext cx="8194675" cy="73866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Требования к результатам реализации ОП  сформулированы в категориях </a:t>
            </a:r>
            <a:r>
              <a:rPr lang="ru-RU" b="1" dirty="0" smtClean="0">
                <a:solidFill>
                  <a:srgbClr val="7030A0"/>
                </a:solidFill>
              </a:rPr>
              <a:t>системно-</a:t>
            </a:r>
            <a:r>
              <a:rPr lang="ru-RU" b="1" dirty="0" err="1" smtClean="0">
                <a:solidFill>
                  <a:srgbClr val="7030A0"/>
                </a:solidFill>
              </a:rPr>
              <a:t>деятельностного</a:t>
            </a:r>
            <a:r>
              <a:rPr lang="ru-RU" b="1" dirty="0" smtClean="0">
                <a:solidFill>
                  <a:srgbClr val="7030A0"/>
                </a:solidFill>
              </a:rPr>
              <a:t> подхода.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5833" t="8783" r="31052" b="63333"/>
          <a:stretch/>
        </p:blipFill>
        <p:spPr>
          <a:xfrm>
            <a:off x="609600" y="2438362"/>
            <a:ext cx="7909252" cy="2209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4761297"/>
            <a:ext cx="2761754" cy="18393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867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594" y="5445226"/>
            <a:ext cx="936104" cy="9361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71775" y="5157203"/>
            <a:ext cx="6120765" cy="10160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0480" rIns="0" bIns="0" rtlCol="0">
            <a:spAutoFit/>
          </a:bodyPr>
          <a:lstStyle/>
          <a:p>
            <a:pPr marL="287020" marR="278130" indent="191770">
              <a:spcBef>
                <a:spcPts val="240"/>
              </a:spcBef>
            </a:pPr>
            <a:r>
              <a:rPr sz="2000" i="1" spc="-5" dirty="0">
                <a:solidFill>
                  <a:srgbClr val="974707"/>
                </a:solidFill>
                <a:cs typeface="Calibri"/>
              </a:rPr>
              <a:t>Обратите </a:t>
            </a:r>
            <a:r>
              <a:rPr sz="2000" i="1" dirty="0">
                <a:solidFill>
                  <a:srgbClr val="974707"/>
                </a:solidFill>
                <a:cs typeface="Calibri"/>
              </a:rPr>
              <a:t>внимание на </a:t>
            </a:r>
            <a:r>
              <a:rPr sz="2000" i="1" spc="-5" dirty="0">
                <a:solidFill>
                  <a:srgbClr val="974707"/>
                </a:solidFill>
                <a:cs typeface="Calibri"/>
              </a:rPr>
              <a:t>отглагольные </a:t>
            </a:r>
            <a:r>
              <a:rPr sz="2000" i="1" dirty="0">
                <a:solidFill>
                  <a:srgbClr val="974707"/>
                </a:solidFill>
                <a:cs typeface="Calibri"/>
              </a:rPr>
              <a:t>формы </a:t>
            </a:r>
            <a:r>
              <a:rPr sz="2000" i="1" spc="5" dirty="0">
                <a:solidFill>
                  <a:srgbClr val="974707"/>
                </a:solidFill>
                <a:cs typeface="Calibri"/>
              </a:rPr>
              <a:t> </a:t>
            </a:r>
            <a:r>
              <a:rPr sz="2000" i="1" spc="-5" dirty="0">
                <a:solidFill>
                  <a:srgbClr val="974707"/>
                </a:solidFill>
                <a:cs typeface="Calibri"/>
              </a:rPr>
              <a:t>формулировок</a:t>
            </a:r>
            <a:r>
              <a:rPr sz="2000" i="1" spc="-60" dirty="0">
                <a:solidFill>
                  <a:srgbClr val="974707"/>
                </a:solidFill>
                <a:cs typeface="Calibri"/>
              </a:rPr>
              <a:t> </a:t>
            </a:r>
            <a:r>
              <a:rPr sz="2000" i="1" dirty="0">
                <a:solidFill>
                  <a:srgbClr val="974707"/>
                </a:solidFill>
                <a:cs typeface="Calibri"/>
              </a:rPr>
              <a:t>в</a:t>
            </a:r>
            <a:r>
              <a:rPr sz="2000" i="1" spc="-20" dirty="0">
                <a:solidFill>
                  <a:srgbClr val="974707"/>
                </a:solidFill>
                <a:cs typeface="Calibri"/>
              </a:rPr>
              <a:t> </a:t>
            </a:r>
            <a:r>
              <a:rPr sz="2000" i="1" spc="-5" dirty="0">
                <a:solidFill>
                  <a:srgbClr val="974707"/>
                </a:solidFill>
                <a:cs typeface="Calibri"/>
              </a:rPr>
              <a:t>обновленных</a:t>
            </a:r>
            <a:r>
              <a:rPr sz="2000" i="1" spc="-45" dirty="0">
                <a:solidFill>
                  <a:srgbClr val="974707"/>
                </a:solidFill>
                <a:cs typeface="Calibri"/>
              </a:rPr>
              <a:t> </a:t>
            </a:r>
            <a:r>
              <a:rPr sz="2000" i="1" spc="-15" dirty="0">
                <a:solidFill>
                  <a:srgbClr val="974707"/>
                </a:solidFill>
                <a:cs typeface="Calibri"/>
              </a:rPr>
              <a:t>ФГОС</a:t>
            </a:r>
            <a:r>
              <a:rPr sz="2000" i="1" spc="-5" dirty="0">
                <a:solidFill>
                  <a:srgbClr val="974707"/>
                </a:solidFill>
                <a:cs typeface="Calibri"/>
              </a:rPr>
              <a:t> </a:t>
            </a:r>
            <a:r>
              <a:rPr sz="2000" i="1" dirty="0">
                <a:solidFill>
                  <a:srgbClr val="974707"/>
                </a:solidFill>
                <a:cs typeface="Calibri"/>
              </a:rPr>
              <a:t>–</a:t>
            </a:r>
            <a:r>
              <a:rPr sz="2000" i="1" spc="-5" dirty="0">
                <a:solidFill>
                  <a:srgbClr val="974707"/>
                </a:solidFill>
                <a:cs typeface="Calibri"/>
              </a:rPr>
              <a:t> </a:t>
            </a:r>
            <a:r>
              <a:rPr sz="2000" i="1" dirty="0">
                <a:solidFill>
                  <a:srgbClr val="974707"/>
                </a:solidFill>
                <a:cs typeface="Calibri"/>
              </a:rPr>
              <a:t>осознавать,</a:t>
            </a:r>
            <a:endParaRPr sz="2000">
              <a:solidFill>
                <a:prstClr val="black"/>
              </a:solidFill>
              <a:cs typeface="Calibri"/>
            </a:endParaRPr>
          </a:p>
          <a:p>
            <a:pPr marL="686435"/>
            <a:r>
              <a:rPr sz="2000" i="1" dirty="0">
                <a:solidFill>
                  <a:srgbClr val="974707"/>
                </a:solidFill>
                <a:cs typeface="Calibri"/>
              </a:rPr>
              <a:t>понимать,</a:t>
            </a:r>
            <a:r>
              <a:rPr sz="2000" i="1" spc="-60" dirty="0">
                <a:solidFill>
                  <a:srgbClr val="974707"/>
                </a:solidFill>
                <a:cs typeface="Calibri"/>
              </a:rPr>
              <a:t> </a:t>
            </a:r>
            <a:r>
              <a:rPr sz="2000" i="1" spc="-5" dirty="0">
                <a:solidFill>
                  <a:srgbClr val="974707"/>
                </a:solidFill>
                <a:cs typeface="Calibri"/>
              </a:rPr>
              <a:t>владеть,</a:t>
            </a:r>
            <a:r>
              <a:rPr sz="2000" i="1" spc="-25" dirty="0">
                <a:solidFill>
                  <a:srgbClr val="974707"/>
                </a:solidFill>
                <a:cs typeface="Calibri"/>
              </a:rPr>
              <a:t> </a:t>
            </a:r>
            <a:r>
              <a:rPr sz="2000" i="1" spc="-5" dirty="0">
                <a:solidFill>
                  <a:srgbClr val="974707"/>
                </a:solidFill>
                <a:cs typeface="Calibri"/>
              </a:rPr>
              <a:t>использовать </a:t>
            </a:r>
            <a:r>
              <a:rPr sz="2000" i="1" dirty="0">
                <a:solidFill>
                  <a:srgbClr val="974707"/>
                </a:solidFill>
                <a:cs typeface="Calibri"/>
              </a:rPr>
              <a:t>и</a:t>
            </a:r>
            <a:r>
              <a:rPr sz="2000" i="1" spc="-25" dirty="0">
                <a:solidFill>
                  <a:srgbClr val="974707"/>
                </a:solidFill>
                <a:cs typeface="Calibri"/>
              </a:rPr>
              <a:t> </a:t>
            </a:r>
            <a:r>
              <a:rPr sz="2000" i="1" dirty="0">
                <a:solidFill>
                  <a:srgbClr val="974707"/>
                </a:solidFill>
                <a:cs typeface="Calibri"/>
              </a:rPr>
              <a:t>т.д.).</a:t>
            </a:r>
            <a:endParaRPr sz="2000">
              <a:solidFill>
                <a:prstClr val="black"/>
              </a:solidFill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871" y="585216"/>
            <a:ext cx="8901684" cy="113385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48664" y="948309"/>
            <a:ext cx="7440930" cy="5499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84785" marR="5080" indent="-172720">
              <a:lnSpc>
                <a:spcPts val="1970"/>
              </a:lnSpc>
              <a:spcBef>
                <a:spcPts val="325"/>
              </a:spcBef>
              <a:buFontTx/>
              <a:buChar char="•"/>
              <a:tabLst>
                <a:tab pos="185420" algn="l"/>
              </a:tabLst>
            </a:pPr>
            <a:r>
              <a:rPr dirty="0">
                <a:solidFill>
                  <a:prstClr val="black"/>
                </a:solidFill>
                <a:cs typeface="Calibri"/>
              </a:rPr>
              <a:t>было</a:t>
            </a:r>
            <a:r>
              <a:rPr spc="-1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10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формулировок,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в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обновленных</a:t>
            </a:r>
            <a:r>
              <a:rPr dirty="0">
                <a:solidFill>
                  <a:prstClr val="black"/>
                </a:solidFill>
                <a:cs typeface="Calibri"/>
              </a:rPr>
              <a:t> -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36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требований,</a:t>
            </a:r>
            <a:r>
              <a:rPr spc="-10" dirty="0">
                <a:solidFill>
                  <a:prstClr val="black"/>
                </a:solidFill>
                <a:cs typeface="Calibri"/>
              </a:rPr>
              <a:t> распределенных </a:t>
            </a:r>
            <a:r>
              <a:rPr spc="-39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по</a:t>
            </a:r>
            <a:r>
              <a:rPr spc="-1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всем направлениям</a:t>
            </a:r>
            <a:r>
              <a:rPr spc="-10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воспитательной</a:t>
            </a:r>
            <a:r>
              <a:rPr spc="-20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деятельности</a:t>
            </a:r>
            <a:endParaRPr>
              <a:solidFill>
                <a:prstClr val="black"/>
              </a:solidFill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09723" y="409143"/>
            <a:ext cx="6245352" cy="63093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688584" y="447497"/>
            <a:ext cx="2591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i="1" spc="-5" dirty="0">
                <a:solidFill>
                  <a:srgbClr val="FFFFFF"/>
                </a:solidFill>
                <a:latin typeface="Calibri"/>
                <a:cs typeface="Calibri"/>
              </a:rPr>
              <a:t>личностные</a:t>
            </a:r>
            <a:r>
              <a:rPr sz="1800" b="0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0" i="1" spc="-10" dirty="0">
                <a:solidFill>
                  <a:srgbClr val="FFFFFF"/>
                </a:solidFill>
                <a:latin typeface="Calibri"/>
                <a:cs typeface="Calibri"/>
              </a:rPr>
              <a:t>результаты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8871" y="1709927"/>
            <a:ext cx="8902065" cy="1394460"/>
            <a:chOff x="118871" y="1709927"/>
            <a:chExt cx="8902065" cy="139446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871" y="1970531"/>
              <a:ext cx="8901684" cy="11338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22576" y="1709927"/>
              <a:ext cx="6245352" cy="63550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48664" y="1831289"/>
            <a:ext cx="7432040" cy="1050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34815">
              <a:spcBef>
                <a:spcPts val="100"/>
              </a:spcBef>
            </a:pPr>
            <a:r>
              <a:rPr i="1" dirty="0">
                <a:solidFill>
                  <a:srgbClr val="FFFFFF"/>
                </a:solidFill>
                <a:cs typeface="Calibri"/>
              </a:rPr>
              <a:t>метапредметные</a:t>
            </a:r>
            <a:r>
              <a:rPr i="1" spc="-70" dirty="0">
                <a:solidFill>
                  <a:srgbClr val="FFFFFF"/>
                </a:solidFill>
                <a:cs typeface="Calibri"/>
              </a:rPr>
              <a:t> </a:t>
            </a:r>
            <a:r>
              <a:rPr i="1" spc="-10" dirty="0">
                <a:solidFill>
                  <a:srgbClr val="FFFFFF"/>
                </a:solidFill>
                <a:cs typeface="Calibri"/>
              </a:rPr>
              <a:t>результаты</a:t>
            </a:r>
            <a:endParaRPr>
              <a:solidFill>
                <a:prstClr val="black"/>
              </a:solidFill>
              <a:cs typeface="Calibri"/>
            </a:endParaRPr>
          </a:p>
          <a:p>
            <a:pPr>
              <a:spcBef>
                <a:spcPts val="50"/>
              </a:spcBef>
            </a:pPr>
            <a:endParaRPr sz="1600">
              <a:solidFill>
                <a:prstClr val="black"/>
              </a:solidFill>
              <a:cs typeface="Calibri"/>
            </a:endParaRPr>
          </a:p>
          <a:p>
            <a:pPr marL="184785" marR="432434" indent="-172720">
              <a:lnSpc>
                <a:spcPts val="1970"/>
              </a:lnSpc>
              <a:spcBef>
                <a:spcPts val="5"/>
              </a:spcBef>
              <a:buFontTx/>
              <a:buChar char="•"/>
              <a:tabLst>
                <a:tab pos="185420" algn="l"/>
              </a:tabLst>
            </a:pPr>
            <a:r>
              <a:rPr dirty="0">
                <a:solidFill>
                  <a:prstClr val="black"/>
                </a:solidFill>
                <a:cs typeface="Calibri"/>
              </a:rPr>
              <a:t>было</a:t>
            </a:r>
            <a:r>
              <a:rPr spc="-20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16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формулировок,</a:t>
            </a:r>
            <a:r>
              <a:rPr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количество </a:t>
            </a:r>
            <a:r>
              <a:rPr spc="-20" dirty="0">
                <a:solidFill>
                  <a:prstClr val="black"/>
                </a:solidFill>
                <a:cs typeface="Calibri"/>
              </a:rPr>
              <a:t>результатов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увеличилось </a:t>
            </a:r>
            <a:r>
              <a:rPr dirty="0">
                <a:solidFill>
                  <a:prstClr val="black"/>
                </a:solidFill>
                <a:cs typeface="Calibri"/>
              </a:rPr>
              <a:t>в</a:t>
            </a:r>
            <a:r>
              <a:rPr spc="-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2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раза </a:t>
            </a:r>
            <a:r>
              <a:rPr spc="-390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33/30.</a:t>
            </a:r>
            <a:endParaRPr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18871" y="3095244"/>
            <a:ext cx="8902065" cy="1394460"/>
            <a:chOff x="118871" y="3095244"/>
            <a:chExt cx="8902065" cy="139446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871" y="3355848"/>
              <a:ext cx="8901684" cy="113385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22576" y="3095244"/>
              <a:ext cx="6245352" cy="63550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848664" y="3215081"/>
            <a:ext cx="7433309" cy="1050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74565">
              <a:spcBef>
                <a:spcPts val="100"/>
              </a:spcBef>
            </a:pPr>
            <a:r>
              <a:rPr i="1" dirty="0">
                <a:solidFill>
                  <a:srgbClr val="FFFFFF"/>
                </a:solidFill>
                <a:cs typeface="Calibri"/>
              </a:rPr>
              <a:t>Предметные</a:t>
            </a:r>
            <a:r>
              <a:rPr i="1" spc="-65" dirty="0">
                <a:solidFill>
                  <a:srgbClr val="FFFFFF"/>
                </a:solidFill>
                <a:cs typeface="Calibri"/>
              </a:rPr>
              <a:t> </a:t>
            </a:r>
            <a:r>
              <a:rPr i="1" spc="-10" dirty="0">
                <a:solidFill>
                  <a:srgbClr val="FFFFFF"/>
                </a:solidFill>
                <a:cs typeface="Calibri"/>
              </a:rPr>
              <a:t>результаты</a:t>
            </a:r>
            <a:endParaRPr>
              <a:solidFill>
                <a:prstClr val="black"/>
              </a:solidFill>
              <a:cs typeface="Calibri"/>
            </a:endParaRPr>
          </a:p>
          <a:p>
            <a:pPr>
              <a:spcBef>
                <a:spcPts val="50"/>
              </a:spcBef>
            </a:pPr>
            <a:endParaRPr sz="1600">
              <a:solidFill>
                <a:prstClr val="black"/>
              </a:solidFill>
              <a:cs typeface="Calibri"/>
            </a:endParaRPr>
          </a:p>
          <a:p>
            <a:pPr marL="184785" marR="8890" indent="-172720">
              <a:lnSpc>
                <a:spcPts val="1970"/>
              </a:lnSpc>
              <a:spcBef>
                <a:spcPts val="5"/>
              </a:spcBef>
              <a:buFontTx/>
              <a:buChar char="•"/>
              <a:tabLst>
                <a:tab pos="185420" algn="l"/>
              </a:tabLst>
            </a:pPr>
            <a:r>
              <a:rPr spc="-5" dirty="0">
                <a:solidFill>
                  <a:prstClr val="black"/>
                </a:solidFill>
                <a:cs typeface="Calibri"/>
              </a:rPr>
              <a:t>15-20</a:t>
            </a:r>
            <a:r>
              <a:rPr spc="-10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конкретизированных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формулировок,</a:t>
            </a:r>
            <a:r>
              <a:rPr spc="-1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привязанных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к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части</a:t>
            </a:r>
            <a:r>
              <a:rPr spc="-5" dirty="0">
                <a:solidFill>
                  <a:prstClr val="black"/>
                </a:solidFill>
                <a:cs typeface="Calibri"/>
              </a:rPr>
              <a:t> изучения </a:t>
            </a:r>
            <a:r>
              <a:rPr spc="-390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предмета.</a:t>
            </a:r>
            <a:endParaRPr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6823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1594" y="5445226"/>
              <a:ext cx="936104" cy="93610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43550" y="1473835"/>
              <a:ext cx="3554095" cy="610870"/>
            </a:xfrm>
            <a:custGeom>
              <a:avLst/>
              <a:gdLst/>
              <a:ahLst/>
              <a:cxnLst/>
              <a:rect l="l" t="t" r="r" b="b"/>
              <a:pathLst>
                <a:path w="3554095" h="610869">
                  <a:moveTo>
                    <a:pt x="3492754" y="0"/>
                  </a:moveTo>
                  <a:lnTo>
                    <a:pt x="61087" y="0"/>
                  </a:lnTo>
                  <a:lnTo>
                    <a:pt x="37343" y="4792"/>
                  </a:lnTo>
                  <a:lnTo>
                    <a:pt x="17922" y="17859"/>
                  </a:lnTo>
                  <a:lnTo>
                    <a:pt x="4812" y="37236"/>
                  </a:lnTo>
                  <a:lnTo>
                    <a:pt x="0" y="60960"/>
                  </a:lnTo>
                  <a:lnTo>
                    <a:pt x="0" y="549275"/>
                  </a:lnTo>
                  <a:lnTo>
                    <a:pt x="4812" y="573071"/>
                  </a:lnTo>
                  <a:lnTo>
                    <a:pt x="17922" y="592486"/>
                  </a:lnTo>
                  <a:lnTo>
                    <a:pt x="37343" y="605567"/>
                  </a:lnTo>
                  <a:lnTo>
                    <a:pt x="61087" y="610362"/>
                  </a:lnTo>
                  <a:lnTo>
                    <a:pt x="3492754" y="610362"/>
                  </a:lnTo>
                  <a:lnTo>
                    <a:pt x="3516477" y="605567"/>
                  </a:lnTo>
                  <a:lnTo>
                    <a:pt x="3535854" y="592486"/>
                  </a:lnTo>
                  <a:lnTo>
                    <a:pt x="3548921" y="573071"/>
                  </a:lnTo>
                  <a:lnTo>
                    <a:pt x="3553714" y="549275"/>
                  </a:lnTo>
                  <a:lnTo>
                    <a:pt x="3553714" y="60960"/>
                  </a:lnTo>
                  <a:lnTo>
                    <a:pt x="3548921" y="37236"/>
                  </a:lnTo>
                  <a:lnTo>
                    <a:pt x="3535854" y="17859"/>
                  </a:lnTo>
                  <a:lnTo>
                    <a:pt x="3516477" y="4792"/>
                  </a:lnTo>
                  <a:lnTo>
                    <a:pt x="3492754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5543550" y="1473835"/>
              <a:ext cx="3554095" cy="610870"/>
            </a:xfrm>
            <a:custGeom>
              <a:avLst/>
              <a:gdLst/>
              <a:ahLst/>
              <a:cxnLst/>
              <a:rect l="l" t="t" r="r" b="b"/>
              <a:pathLst>
                <a:path w="3554095" h="610869">
                  <a:moveTo>
                    <a:pt x="0" y="60960"/>
                  </a:moveTo>
                  <a:lnTo>
                    <a:pt x="4812" y="37236"/>
                  </a:lnTo>
                  <a:lnTo>
                    <a:pt x="17922" y="17859"/>
                  </a:lnTo>
                  <a:lnTo>
                    <a:pt x="37343" y="4792"/>
                  </a:lnTo>
                  <a:lnTo>
                    <a:pt x="61087" y="0"/>
                  </a:lnTo>
                  <a:lnTo>
                    <a:pt x="3492754" y="0"/>
                  </a:lnTo>
                  <a:lnTo>
                    <a:pt x="3516477" y="4792"/>
                  </a:lnTo>
                  <a:lnTo>
                    <a:pt x="3535854" y="17859"/>
                  </a:lnTo>
                  <a:lnTo>
                    <a:pt x="3548921" y="37236"/>
                  </a:lnTo>
                  <a:lnTo>
                    <a:pt x="3553714" y="60960"/>
                  </a:lnTo>
                  <a:lnTo>
                    <a:pt x="3553714" y="549275"/>
                  </a:lnTo>
                  <a:lnTo>
                    <a:pt x="3548921" y="573071"/>
                  </a:lnTo>
                  <a:lnTo>
                    <a:pt x="3535854" y="592486"/>
                  </a:lnTo>
                  <a:lnTo>
                    <a:pt x="3516477" y="605567"/>
                  </a:lnTo>
                  <a:lnTo>
                    <a:pt x="3492754" y="610362"/>
                  </a:lnTo>
                  <a:lnTo>
                    <a:pt x="61087" y="610362"/>
                  </a:lnTo>
                  <a:lnTo>
                    <a:pt x="37343" y="605567"/>
                  </a:lnTo>
                  <a:lnTo>
                    <a:pt x="17922" y="592486"/>
                  </a:lnTo>
                  <a:lnTo>
                    <a:pt x="4812" y="573071"/>
                  </a:lnTo>
                  <a:lnTo>
                    <a:pt x="0" y="549275"/>
                  </a:lnTo>
                  <a:lnTo>
                    <a:pt x="0" y="60960"/>
                  </a:lnTo>
                  <a:close/>
                </a:path>
              </a:pathLst>
            </a:custGeom>
            <a:ln w="25400">
              <a:solidFill>
                <a:srgbClr val="B7DEE8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825490" y="1511935"/>
            <a:ext cx="29908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solidFill>
                  <a:srgbClr val="FFFFFF"/>
                </a:solidFill>
                <a:latin typeface="Calibri"/>
                <a:cs typeface="Calibri"/>
              </a:rPr>
              <a:t>обновленные</a:t>
            </a:r>
            <a:r>
              <a:rPr sz="2800" b="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0" spc="-35" dirty="0">
                <a:solidFill>
                  <a:srgbClr val="FFFFFF"/>
                </a:solidFill>
                <a:latin typeface="Calibri"/>
                <a:cs typeface="Calibri"/>
              </a:rPr>
              <a:t>ФГОС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506979" y="2071497"/>
            <a:ext cx="6247765" cy="4496435"/>
            <a:chOff x="2506979" y="2071497"/>
            <a:chExt cx="6247765" cy="4496435"/>
          </a:xfrm>
        </p:grpSpPr>
        <p:sp>
          <p:nvSpPr>
            <p:cNvPr id="8" name="object 8"/>
            <p:cNvSpPr/>
            <p:nvPr/>
          </p:nvSpPr>
          <p:spPr>
            <a:xfrm>
              <a:off x="8432800" y="2084197"/>
              <a:ext cx="309245" cy="950594"/>
            </a:xfrm>
            <a:custGeom>
              <a:avLst/>
              <a:gdLst/>
              <a:ahLst/>
              <a:cxnLst/>
              <a:rect l="l" t="t" r="r" b="b"/>
              <a:pathLst>
                <a:path w="309245" h="950594">
                  <a:moveTo>
                    <a:pt x="309118" y="0"/>
                  </a:moveTo>
                  <a:lnTo>
                    <a:pt x="309118" y="950594"/>
                  </a:lnTo>
                  <a:lnTo>
                    <a:pt x="0" y="950594"/>
                  </a:lnTo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519679" y="2348865"/>
              <a:ext cx="5913120" cy="1372235"/>
            </a:xfrm>
            <a:custGeom>
              <a:avLst/>
              <a:gdLst/>
              <a:ahLst/>
              <a:cxnLst/>
              <a:rect l="l" t="t" r="r" b="b"/>
              <a:pathLst>
                <a:path w="5913120" h="1372235">
                  <a:moveTo>
                    <a:pt x="5775960" y="0"/>
                  </a:moveTo>
                  <a:lnTo>
                    <a:pt x="137287" y="0"/>
                  </a:lnTo>
                  <a:lnTo>
                    <a:pt x="93894" y="6998"/>
                  </a:lnTo>
                  <a:lnTo>
                    <a:pt x="56208" y="26481"/>
                  </a:lnTo>
                  <a:lnTo>
                    <a:pt x="26489" y="56180"/>
                  </a:lnTo>
                  <a:lnTo>
                    <a:pt x="6999" y="93829"/>
                  </a:lnTo>
                  <a:lnTo>
                    <a:pt x="0" y="137160"/>
                  </a:lnTo>
                  <a:lnTo>
                    <a:pt x="0" y="1234567"/>
                  </a:lnTo>
                  <a:lnTo>
                    <a:pt x="6999" y="1277959"/>
                  </a:lnTo>
                  <a:lnTo>
                    <a:pt x="26489" y="1315645"/>
                  </a:lnTo>
                  <a:lnTo>
                    <a:pt x="56208" y="1345364"/>
                  </a:lnTo>
                  <a:lnTo>
                    <a:pt x="93894" y="1364854"/>
                  </a:lnTo>
                  <a:lnTo>
                    <a:pt x="137287" y="1371854"/>
                  </a:lnTo>
                  <a:lnTo>
                    <a:pt x="5775960" y="1371854"/>
                  </a:lnTo>
                  <a:lnTo>
                    <a:pt x="5819290" y="1364854"/>
                  </a:lnTo>
                  <a:lnTo>
                    <a:pt x="5856939" y="1345364"/>
                  </a:lnTo>
                  <a:lnTo>
                    <a:pt x="5886638" y="1315645"/>
                  </a:lnTo>
                  <a:lnTo>
                    <a:pt x="5906121" y="1277959"/>
                  </a:lnTo>
                  <a:lnTo>
                    <a:pt x="5913120" y="1234567"/>
                  </a:lnTo>
                  <a:lnTo>
                    <a:pt x="5913120" y="137160"/>
                  </a:lnTo>
                  <a:lnTo>
                    <a:pt x="5906121" y="93829"/>
                  </a:lnTo>
                  <a:lnTo>
                    <a:pt x="5886638" y="56180"/>
                  </a:lnTo>
                  <a:lnTo>
                    <a:pt x="5856939" y="26481"/>
                  </a:lnTo>
                  <a:lnTo>
                    <a:pt x="5819290" y="6998"/>
                  </a:lnTo>
                  <a:lnTo>
                    <a:pt x="57759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2519679" y="2348865"/>
              <a:ext cx="5913120" cy="1372235"/>
            </a:xfrm>
            <a:custGeom>
              <a:avLst/>
              <a:gdLst/>
              <a:ahLst/>
              <a:cxnLst/>
              <a:rect l="l" t="t" r="r" b="b"/>
              <a:pathLst>
                <a:path w="5913120" h="1372235">
                  <a:moveTo>
                    <a:pt x="0" y="137160"/>
                  </a:moveTo>
                  <a:lnTo>
                    <a:pt x="6999" y="93829"/>
                  </a:lnTo>
                  <a:lnTo>
                    <a:pt x="26489" y="56180"/>
                  </a:lnTo>
                  <a:lnTo>
                    <a:pt x="56208" y="26481"/>
                  </a:lnTo>
                  <a:lnTo>
                    <a:pt x="93894" y="6998"/>
                  </a:lnTo>
                  <a:lnTo>
                    <a:pt x="137287" y="0"/>
                  </a:lnTo>
                  <a:lnTo>
                    <a:pt x="5775960" y="0"/>
                  </a:lnTo>
                  <a:lnTo>
                    <a:pt x="5819290" y="6998"/>
                  </a:lnTo>
                  <a:lnTo>
                    <a:pt x="5856939" y="26481"/>
                  </a:lnTo>
                  <a:lnTo>
                    <a:pt x="5886638" y="56180"/>
                  </a:lnTo>
                  <a:lnTo>
                    <a:pt x="5906121" y="93829"/>
                  </a:lnTo>
                  <a:lnTo>
                    <a:pt x="5913120" y="137160"/>
                  </a:lnTo>
                  <a:lnTo>
                    <a:pt x="5913120" y="1234567"/>
                  </a:lnTo>
                  <a:lnTo>
                    <a:pt x="5906121" y="1277959"/>
                  </a:lnTo>
                  <a:lnTo>
                    <a:pt x="5886638" y="1315645"/>
                  </a:lnTo>
                  <a:lnTo>
                    <a:pt x="5856939" y="1345364"/>
                  </a:lnTo>
                  <a:lnTo>
                    <a:pt x="5819290" y="1364854"/>
                  </a:lnTo>
                  <a:lnTo>
                    <a:pt x="5775960" y="1371854"/>
                  </a:lnTo>
                  <a:lnTo>
                    <a:pt x="137287" y="1371854"/>
                  </a:lnTo>
                  <a:lnTo>
                    <a:pt x="93894" y="1364854"/>
                  </a:lnTo>
                  <a:lnTo>
                    <a:pt x="56208" y="1345364"/>
                  </a:lnTo>
                  <a:lnTo>
                    <a:pt x="26489" y="1315645"/>
                  </a:lnTo>
                  <a:lnTo>
                    <a:pt x="6999" y="1277959"/>
                  </a:lnTo>
                  <a:lnTo>
                    <a:pt x="0" y="1234567"/>
                  </a:lnTo>
                  <a:lnTo>
                    <a:pt x="0" y="137160"/>
                  </a:lnTo>
                  <a:close/>
                </a:path>
              </a:pathLst>
            </a:custGeom>
            <a:ln w="25400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8432800" y="2084197"/>
              <a:ext cx="309245" cy="2487295"/>
            </a:xfrm>
            <a:custGeom>
              <a:avLst/>
              <a:gdLst/>
              <a:ahLst/>
              <a:cxnLst/>
              <a:rect l="l" t="t" r="r" b="b"/>
              <a:pathLst>
                <a:path w="309245" h="2487295">
                  <a:moveTo>
                    <a:pt x="309118" y="0"/>
                  </a:moveTo>
                  <a:lnTo>
                    <a:pt x="309118" y="2486786"/>
                  </a:lnTo>
                  <a:lnTo>
                    <a:pt x="0" y="2486786"/>
                  </a:lnTo>
                </a:path>
              </a:pathLst>
            </a:custGeom>
            <a:ln w="25399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2519679" y="4004055"/>
              <a:ext cx="5913120" cy="1134110"/>
            </a:xfrm>
            <a:custGeom>
              <a:avLst/>
              <a:gdLst/>
              <a:ahLst/>
              <a:cxnLst/>
              <a:rect l="l" t="t" r="r" b="b"/>
              <a:pathLst>
                <a:path w="5913120" h="1134110">
                  <a:moveTo>
                    <a:pt x="5799709" y="0"/>
                  </a:moveTo>
                  <a:lnTo>
                    <a:pt x="113411" y="0"/>
                  </a:lnTo>
                  <a:lnTo>
                    <a:pt x="69276" y="8915"/>
                  </a:lnTo>
                  <a:lnTo>
                    <a:pt x="33226" y="33226"/>
                  </a:lnTo>
                  <a:lnTo>
                    <a:pt x="8915" y="69276"/>
                  </a:lnTo>
                  <a:lnTo>
                    <a:pt x="0" y="113411"/>
                  </a:lnTo>
                  <a:lnTo>
                    <a:pt x="0" y="1020445"/>
                  </a:lnTo>
                  <a:lnTo>
                    <a:pt x="8915" y="1064579"/>
                  </a:lnTo>
                  <a:lnTo>
                    <a:pt x="33226" y="1100629"/>
                  </a:lnTo>
                  <a:lnTo>
                    <a:pt x="69276" y="1124940"/>
                  </a:lnTo>
                  <a:lnTo>
                    <a:pt x="113411" y="1133856"/>
                  </a:lnTo>
                  <a:lnTo>
                    <a:pt x="5799709" y="1133856"/>
                  </a:lnTo>
                  <a:lnTo>
                    <a:pt x="5843843" y="1124940"/>
                  </a:lnTo>
                  <a:lnTo>
                    <a:pt x="5879893" y="1100629"/>
                  </a:lnTo>
                  <a:lnTo>
                    <a:pt x="5904204" y="1064579"/>
                  </a:lnTo>
                  <a:lnTo>
                    <a:pt x="5913120" y="1020445"/>
                  </a:lnTo>
                  <a:lnTo>
                    <a:pt x="5913120" y="113411"/>
                  </a:lnTo>
                  <a:lnTo>
                    <a:pt x="5904204" y="69276"/>
                  </a:lnTo>
                  <a:lnTo>
                    <a:pt x="5879893" y="33226"/>
                  </a:lnTo>
                  <a:lnTo>
                    <a:pt x="5843843" y="8915"/>
                  </a:lnTo>
                  <a:lnTo>
                    <a:pt x="57997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519679" y="4004055"/>
              <a:ext cx="5913120" cy="1134110"/>
            </a:xfrm>
            <a:custGeom>
              <a:avLst/>
              <a:gdLst/>
              <a:ahLst/>
              <a:cxnLst/>
              <a:rect l="l" t="t" r="r" b="b"/>
              <a:pathLst>
                <a:path w="5913120" h="1134110">
                  <a:moveTo>
                    <a:pt x="0" y="113411"/>
                  </a:moveTo>
                  <a:lnTo>
                    <a:pt x="8915" y="69276"/>
                  </a:lnTo>
                  <a:lnTo>
                    <a:pt x="33226" y="33226"/>
                  </a:lnTo>
                  <a:lnTo>
                    <a:pt x="69276" y="8915"/>
                  </a:lnTo>
                  <a:lnTo>
                    <a:pt x="113411" y="0"/>
                  </a:lnTo>
                  <a:lnTo>
                    <a:pt x="5799709" y="0"/>
                  </a:lnTo>
                  <a:lnTo>
                    <a:pt x="5843843" y="8915"/>
                  </a:lnTo>
                  <a:lnTo>
                    <a:pt x="5879893" y="33226"/>
                  </a:lnTo>
                  <a:lnTo>
                    <a:pt x="5904204" y="69276"/>
                  </a:lnTo>
                  <a:lnTo>
                    <a:pt x="5913120" y="113411"/>
                  </a:lnTo>
                  <a:lnTo>
                    <a:pt x="5913120" y="1020445"/>
                  </a:lnTo>
                  <a:lnTo>
                    <a:pt x="5904204" y="1064579"/>
                  </a:lnTo>
                  <a:lnTo>
                    <a:pt x="5879893" y="1100629"/>
                  </a:lnTo>
                  <a:lnTo>
                    <a:pt x="5843843" y="1124940"/>
                  </a:lnTo>
                  <a:lnTo>
                    <a:pt x="5799709" y="1133856"/>
                  </a:lnTo>
                  <a:lnTo>
                    <a:pt x="113411" y="1133856"/>
                  </a:lnTo>
                  <a:lnTo>
                    <a:pt x="69276" y="1124940"/>
                  </a:lnTo>
                  <a:lnTo>
                    <a:pt x="33226" y="1100629"/>
                  </a:lnTo>
                  <a:lnTo>
                    <a:pt x="8915" y="1064579"/>
                  </a:lnTo>
                  <a:lnTo>
                    <a:pt x="0" y="1020445"/>
                  </a:lnTo>
                  <a:lnTo>
                    <a:pt x="0" y="113411"/>
                  </a:lnTo>
                  <a:close/>
                </a:path>
              </a:pathLst>
            </a:custGeom>
            <a:ln w="25400">
              <a:solidFill>
                <a:srgbClr val="5FE04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8432800" y="2084197"/>
              <a:ext cx="309245" cy="3904615"/>
            </a:xfrm>
            <a:custGeom>
              <a:avLst/>
              <a:gdLst/>
              <a:ahLst/>
              <a:cxnLst/>
              <a:rect l="l" t="t" r="r" b="b"/>
              <a:pathLst>
                <a:path w="309245" h="3904615">
                  <a:moveTo>
                    <a:pt x="309118" y="0"/>
                  </a:moveTo>
                  <a:lnTo>
                    <a:pt x="309118" y="3904018"/>
                  </a:lnTo>
                  <a:lnTo>
                    <a:pt x="0" y="3904018"/>
                  </a:lnTo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2519679" y="5421375"/>
              <a:ext cx="5913120" cy="1134110"/>
            </a:xfrm>
            <a:custGeom>
              <a:avLst/>
              <a:gdLst/>
              <a:ahLst/>
              <a:cxnLst/>
              <a:rect l="l" t="t" r="r" b="b"/>
              <a:pathLst>
                <a:path w="5913120" h="1134109">
                  <a:moveTo>
                    <a:pt x="5799709" y="0"/>
                  </a:moveTo>
                  <a:lnTo>
                    <a:pt x="113411" y="0"/>
                  </a:lnTo>
                  <a:lnTo>
                    <a:pt x="69276" y="8895"/>
                  </a:lnTo>
                  <a:lnTo>
                    <a:pt x="33226" y="33162"/>
                  </a:lnTo>
                  <a:lnTo>
                    <a:pt x="8915" y="69169"/>
                  </a:lnTo>
                  <a:lnTo>
                    <a:pt x="0" y="113284"/>
                  </a:lnTo>
                  <a:lnTo>
                    <a:pt x="0" y="1020343"/>
                  </a:lnTo>
                  <a:lnTo>
                    <a:pt x="8915" y="1064479"/>
                  </a:lnTo>
                  <a:lnTo>
                    <a:pt x="33226" y="1100520"/>
                  </a:lnTo>
                  <a:lnTo>
                    <a:pt x="69276" y="1124818"/>
                  </a:lnTo>
                  <a:lnTo>
                    <a:pt x="113411" y="1133729"/>
                  </a:lnTo>
                  <a:lnTo>
                    <a:pt x="5799709" y="1133729"/>
                  </a:lnTo>
                  <a:lnTo>
                    <a:pt x="5843843" y="1124818"/>
                  </a:lnTo>
                  <a:lnTo>
                    <a:pt x="5879893" y="1100520"/>
                  </a:lnTo>
                  <a:lnTo>
                    <a:pt x="5904204" y="1064479"/>
                  </a:lnTo>
                  <a:lnTo>
                    <a:pt x="5913120" y="1020343"/>
                  </a:lnTo>
                  <a:lnTo>
                    <a:pt x="5913120" y="113284"/>
                  </a:lnTo>
                  <a:lnTo>
                    <a:pt x="5904204" y="69169"/>
                  </a:lnTo>
                  <a:lnTo>
                    <a:pt x="5879893" y="33162"/>
                  </a:lnTo>
                  <a:lnTo>
                    <a:pt x="5843843" y="8895"/>
                  </a:lnTo>
                  <a:lnTo>
                    <a:pt x="57997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2519679" y="5421375"/>
              <a:ext cx="5913120" cy="1134110"/>
            </a:xfrm>
            <a:custGeom>
              <a:avLst/>
              <a:gdLst/>
              <a:ahLst/>
              <a:cxnLst/>
              <a:rect l="l" t="t" r="r" b="b"/>
              <a:pathLst>
                <a:path w="5913120" h="1134109">
                  <a:moveTo>
                    <a:pt x="0" y="113284"/>
                  </a:moveTo>
                  <a:lnTo>
                    <a:pt x="8915" y="69169"/>
                  </a:lnTo>
                  <a:lnTo>
                    <a:pt x="33226" y="33162"/>
                  </a:lnTo>
                  <a:lnTo>
                    <a:pt x="69276" y="8895"/>
                  </a:lnTo>
                  <a:lnTo>
                    <a:pt x="113411" y="0"/>
                  </a:lnTo>
                  <a:lnTo>
                    <a:pt x="5799709" y="0"/>
                  </a:lnTo>
                  <a:lnTo>
                    <a:pt x="5843843" y="8895"/>
                  </a:lnTo>
                  <a:lnTo>
                    <a:pt x="5879893" y="33162"/>
                  </a:lnTo>
                  <a:lnTo>
                    <a:pt x="5904204" y="69169"/>
                  </a:lnTo>
                  <a:lnTo>
                    <a:pt x="5913120" y="113284"/>
                  </a:lnTo>
                  <a:lnTo>
                    <a:pt x="5913120" y="1020343"/>
                  </a:lnTo>
                  <a:lnTo>
                    <a:pt x="5904204" y="1064479"/>
                  </a:lnTo>
                  <a:lnTo>
                    <a:pt x="5879893" y="1100520"/>
                  </a:lnTo>
                  <a:lnTo>
                    <a:pt x="5843843" y="1124818"/>
                  </a:lnTo>
                  <a:lnTo>
                    <a:pt x="5799709" y="1133729"/>
                  </a:lnTo>
                  <a:lnTo>
                    <a:pt x="113411" y="1133729"/>
                  </a:lnTo>
                  <a:lnTo>
                    <a:pt x="69276" y="1124818"/>
                  </a:lnTo>
                  <a:lnTo>
                    <a:pt x="33226" y="1100520"/>
                  </a:lnTo>
                  <a:lnTo>
                    <a:pt x="8915" y="1064479"/>
                  </a:lnTo>
                  <a:lnTo>
                    <a:pt x="0" y="1020343"/>
                  </a:lnTo>
                  <a:lnTo>
                    <a:pt x="0" y="113284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637789" y="2366010"/>
            <a:ext cx="5680075" cy="4092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05"/>
              </a:lnSpc>
              <a:spcBef>
                <a:spcPts val="105"/>
              </a:spcBef>
            </a:pPr>
            <a:r>
              <a:rPr sz="2000" b="1" spc="-5" dirty="0">
                <a:solidFill>
                  <a:srgbClr val="205868"/>
                </a:solidFill>
                <a:cs typeface="Calibri"/>
              </a:rPr>
              <a:t>овладение</a:t>
            </a:r>
            <a:r>
              <a:rPr sz="2000" b="1" spc="-45" dirty="0">
                <a:solidFill>
                  <a:srgbClr val="205868"/>
                </a:solidFill>
                <a:cs typeface="Calibri"/>
              </a:rPr>
              <a:t> </a:t>
            </a:r>
            <a:r>
              <a:rPr sz="2000" b="1" dirty="0">
                <a:solidFill>
                  <a:srgbClr val="205868"/>
                </a:solidFill>
                <a:cs typeface="Calibri"/>
              </a:rPr>
              <a:t>универсальными</a:t>
            </a:r>
            <a:r>
              <a:rPr sz="2000" b="1" spc="-55" dirty="0">
                <a:solidFill>
                  <a:srgbClr val="205868"/>
                </a:solidFill>
                <a:cs typeface="Calibri"/>
              </a:rPr>
              <a:t> </a:t>
            </a:r>
            <a:r>
              <a:rPr sz="2000" b="1" dirty="0">
                <a:solidFill>
                  <a:srgbClr val="205868"/>
                </a:solidFill>
                <a:cs typeface="Calibri"/>
              </a:rPr>
              <a:t>учебно-</a:t>
            </a:r>
            <a:endParaRPr sz="2000">
              <a:solidFill>
                <a:prstClr val="black"/>
              </a:solidFill>
              <a:cs typeface="Calibri"/>
            </a:endParaRPr>
          </a:p>
          <a:p>
            <a:pPr algn="ctr">
              <a:lnSpc>
                <a:spcPts val="2305"/>
              </a:lnSpc>
            </a:pPr>
            <a:r>
              <a:rPr sz="2000" b="1" spc="-5" dirty="0">
                <a:solidFill>
                  <a:srgbClr val="205868"/>
                </a:solidFill>
                <a:cs typeface="Calibri"/>
              </a:rPr>
              <a:t>познавательными</a:t>
            </a:r>
            <a:r>
              <a:rPr sz="2000" b="1" spc="-60" dirty="0">
                <a:solidFill>
                  <a:srgbClr val="205868"/>
                </a:solidFill>
                <a:cs typeface="Calibri"/>
              </a:rPr>
              <a:t> </a:t>
            </a:r>
            <a:r>
              <a:rPr sz="2000" b="1" spc="-5" dirty="0">
                <a:solidFill>
                  <a:srgbClr val="205868"/>
                </a:solidFill>
                <a:cs typeface="Calibri"/>
              </a:rPr>
              <a:t>действиями:</a:t>
            </a:r>
            <a:endParaRPr sz="2000">
              <a:solidFill>
                <a:prstClr val="black"/>
              </a:solidFill>
              <a:cs typeface="Calibri"/>
            </a:endParaRPr>
          </a:p>
          <a:p>
            <a:pPr marL="12700" marR="5080" algn="ctr">
              <a:lnSpc>
                <a:spcPts val="2200"/>
              </a:lnSpc>
              <a:spcBef>
                <a:spcPts val="885"/>
              </a:spcBef>
            </a:pPr>
            <a:r>
              <a:rPr sz="2000" dirty="0">
                <a:solidFill>
                  <a:prstClr val="black"/>
                </a:solidFill>
                <a:cs typeface="Calibri"/>
              </a:rPr>
              <a:t>базовые </a:t>
            </a:r>
            <a:r>
              <a:rPr sz="2000" spc="-5" dirty="0">
                <a:solidFill>
                  <a:prstClr val="black"/>
                </a:solidFill>
                <a:cs typeface="Calibri"/>
              </a:rPr>
              <a:t>логические Д., </a:t>
            </a:r>
            <a:r>
              <a:rPr sz="2000" dirty="0">
                <a:solidFill>
                  <a:prstClr val="black"/>
                </a:solidFill>
                <a:cs typeface="Calibri"/>
              </a:rPr>
              <a:t>базовые </a:t>
            </a:r>
            <a:r>
              <a:rPr sz="2000" spc="-10" dirty="0">
                <a:solidFill>
                  <a:prstClr val="black"/>
                </a:solidFill>
                <a:cs typeface="Calibri"/>
              </a:rPr>
              <a:t>исследовательские </a:t>
            </a:r>
            <a:r>
              <a:rPr sz="2000" spc="-440" dirty="0">
                <a:solidFill>
                  <a:prstClr val="black"/>
                </a:solidFill>
                <a:cs typeface="Calibri"/>
              </a:rPr>
              <a:t> </a:t>
            </a:r>
            <a:r>
              <a:rPr sz="2000" spc="-5" dirty="0">
                <a:solidFill>
                  <a:prstClr val="black"/>
                </a:solidFill>
                <a:cs typeface="Calibri"/>
              </a:rPr>
              <a:t>Д.,</a:t>
            </a:r>
            <a:r>
              <a:rPr sz="20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000" spc="-5" dirty="0">
                <a:solidFill>
                  <a:prstClr val="black"/>
                </a:solidFill>
                <a:cs typeface="Calibri"/>
              </a:rPr>
              <a:t>работа</a:t>
            </a:r>
            <a:r>
              <a:rPr sz="20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000" dirty="0">
                <a:solidFill>
                  <a:prstClr val="black"/>
                </a:solidFill>
                <a:cs typeface="Calibri"/>
              </a:rPr>
              <a:t>с </a:t>
            </a:r>
            <a:r>
              <a:rPr sz="2000" spc="-5" dirty="0">
                <a:solidFill>
                  <a:prstClr val="black"/>
                </a:solidFill>
                <a:cs typeface="Calibri"/>
              </a:rPr>
              <a:t>информацией</a:t>
            </a:r>
            <a:endParaRPr sz="2000">
              <a:solidFill>
                <a:prstClr val="black"/>
              </a:solidFill>
              <a:cs typeface="Calibri"/>
            </a:endParaRPr>
          </a:p>
          <a:p>
            <a:pPr>
              <a:spcBef>
                <a:spcPts val="5"/>
              </a:spcBef>
            </a:pPr>
            <a:endParaRPr sz="2700">
              <a:solidFill>
                <a:prstClr val="black"/>
              </a:solidFill>
              <a:cs typeface="Calibri"/>
            </a:endParaRPr>
          </a:p>
          <a:p>
            <a:pPr marL="1905" algn="ctr">
              <a:lnSpc>
                <a:spcPts val="2305"/>
              </a:lnSpc>
            </a:pPr>
            <a:r>
              <a:rPr sz="2000" b="1" spc="-5" dirty="0">
                <a:solidFill>
                  <a:srgbClr val="4F6128"/>
                </a:solidFill>
                <a:cs typeface="Calibri"/>
              </a:rPr>
              <a:t>овладение</a:t>
            </a:r>
            <a:r>
              <a:rPr sz="2000" b="1" spc="-45" dirty="0">
                <a:solidFill>
                  <a:srgbClr val="4F6128"/>
                </a:solidFill>
                <a:cs typeface="Calibri"/>
              </a:rPr>
              <a:t> </a:t>
            </a:r>
            <a:r>
              <a:rPr sz="2000" b="1" dirty="0">
                <a:solidFill>
                  <a:srgbClr val="4F6128"/>
                </a:solidFill>
                <a:cs typeface="Calibri"/>
              </a:rPr>
              <a:t>универсальными</a:t>
            </a:r>
            <a:r>
              <a:rPr sz="2000" b="1" spc="-55" dirty="0">
                <a:solidFill>
                  <a:srgbClr val="4F6128"/>
                </a:solidFill>
                <a:cs typeface="Calibri"/>
              </a:rPr>
              <a:t> </a:t>
            </a:r>
            <a:r>
              <a:rPr sz="2000" b="1" dirty="0">
                <a:solidFill>
                  <a:srgbClr val="4F6128"/>
                </a:solidFill>
                <a:cs typeface="Calibri"/>
              </a:rPr>
              <a:t>учебными</a:t>
            </a:r>
            <a:endParaRPr sz="2000">
              <a:solidFill>
                <a:prstClr val="black"/>
              </a:solidFill>
              <a:cs typeface="Calibri"/>
            </a:endParaRPr>
          </a:p>
          <a:p>
            <a:pPr algn="ctr">
              <a:lnSpc>
                <a:spcPts val="2305"/>
              </a:lnSpc>
            </a:pPr>
            <a:r>
              <a:rPr sz="2000" b="1" spc="-5" dirty="0">
                <a:solidFill>
                  <a:srgbClr val="4F6128"/>
                </a:solidFill>
                <a:cs typeface="Calibri"/>
              </a:rPr>
              <a:t>коммуникативными</a:t>
            </a:r>
            <a:r>
              <a:rPr sz="2000" b="1" spc="-70" dirty="0">
                <a:solidFill>
                  <a:srgbClr val="4F6128"/>
                </a:solidFill>
                <a:cs typeface="Calibri"/>
              </a:rPr>
              <a:t> </a:t>
            </a:r>
            <a:r>
              <a:rPr sz="2000" b="1" spc="-5" dirty="0">
                <a:solidFill>
                  <a:srgbClr val="4F6128"/>
                </a:solidFill>
                <a:cs typeface="Calibri"/>
              </a:rPr>
              <a:t>действиями:</a:t>
            </a:r>
            <a:endParaRPr sz="2000">
              <a:solidFill>
                <a:prstClr val="black"/>
              </a:solidFill>
              <a:cs typeface="Calibri"/>
            </a:endParaRPr>
          </a:p>
          <a:p>
            <a:pPr algn="ctr">
              <a:spcBef>
                <a:spcPts val="650"/>
              </a:spcBef>
            </a:pPr>
            <a:r>
              <a:rPr sz="2000" spc="-10" dirty="0">
                <a:solidFill>
                  <a:prstClr val="black"/>
                </a:solidFill>
                <a:cs typeface="Calibri"/>
              </a:rPr>
              <a:t>общение,</a:t>
            </a:r>
            <a:r>
              <a:rPr sz="20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000" dirty="0">
                <a:solidFill>
                  <a:prstClr val="black"/>
                </a:solidFill>
                <a:cs typeface="Calibri"/>
              </a:rPr>
              <a:t>совместная</a:t>
            </a:r>
            <a:r>
              <a:rPr sz="20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2000" spc="-10" dirty="0">
                <a:solidFill>
                  <a:prstClr val="black"/>
                </a:solidFill>
                <a:cs typeface="Calibri"/>
              </a:rPr>
              <a:t>деятельность</a:t>
            </a:r>
            <a:endParaRPr sz="2000">
              <a:solidFill>
                <a:prstClr val="black"/>
              </a:solidFill>
              <a:cs typeface="Calibri"/>
            </a:endParaRPr>
          </a:p>
          <a:p>
            <a:endParaRPr sz="2000">
              <a:solidFill>
                <a:prstClr val="black"/>
              </a:solidFill>
              <a:cs typeface="Calibri"/>
            </a:endParaRPr>
          </a:p>
          <a:p>
            <a:pPr marL="351155" marR="344805" algn="ctr">
              <a:lnSpc>
                <a:spcPts val="2210"/>
              </a:lnSpc>
              <a:spcBef>
                <a:spcPts val="1295"/>
              </a:spcBef>
            </a:pPr>
            <a:r>
              <a:rPr sz="2000" b="1" spc="-5" dirty="0">
                <a:solidFill>
                  <a:srgbClr val="974707"/>
                </a:solidFill>
                <a:cs typeface="Calibri"/>
              </a:rPr>
              <a:t>овладение</a:t>
            </a:r>
            <a:r>
              <a:rPr sz="2000" b="1" spc="-50" dirty="0">
                <a:solidFill>
                  <a:srgbClr val="974707"/>
                </a:solidFill>
                <a:cs typeface="Calibri"/>
              </a:rPr>
              <a:t> </a:t>
            </a:r>
            <a:r>
              <a:rPr sz="2000" b="1" dirty="0">
                <a:solidFill>
                  <a:srgbClr val="974707"/>
                </a:solidFill>
                <a:cs typeface="Calibri"/>
              </a:rPr>
              <a:t>универсальными</a:t>
            </a:r>
            <a:r>
              <a:rPr sz="2000" b="1" spc="-60" dirty="0">
                <a:solidFill>
                  <a:srgbClr val="974707"/>
                </a:solidFill>
                <a:cs typeface="Calibri"/>
              </a:rPr>
              <a:t> </a:t>
            </a:r>
            <a:r>
              <a:rPr sz="2000" b="1" spc="-5" dirty="0">
                <a:solidFill>
                  <a:srgbClr val="974707"/>
                </a:solidFill>
                <a:cs typeface="Calibri"/>
              </a:rPr>
              <a:t>регулятивными </a:t>
            </a:r>
            <a:r>
              <a:rPr sz="2000" b="1" spc="-434" dirty="0">
                <a:solidFill>
                  <a:srgbClr val="974707"/>
                </a:solidFill>
                <a:cs typeface="Calibri"/>
              </a:rPr>
              <a:t> </a:t>
            </a:r>
            <a:r>
              <a:rPr sz="2000" b="1" spc="-5" dirty="0">
                <a:solidFill>
                  <a:srgbClr val="974707"/>
                </a:solidFill>
                <a:cs typeface="Calibri"/>
              </a:rPr>
              <a:t>действиями:</a:t>
            </a:r>
            <a:endParaRPr sz="2000">
              <a:solidFill>
                <a:prstClr val="black"/>
              </a:solidFill>
              <a:cs typeface="Calibri"/>
            </a:endParaRPr>
          </a:p>
          <a:p>
            <a:pPr algn="ctr">
              <a:spcBef>
                <a:spcPts val="605"/>
              </a:spcBef>
            </a:pPr>
            <a:r>
              <a:rPr sz="2000" dirty="0">
                <a:solidFill>
                  <a:prstClr val="black"/>
                </a:solidFill>
                <a:cs typeface="Calibri"/>
              </a:rPr>
              <a:t>самоорганизация,</a:t>
            </a:r>
            <a:r>
              <a:rPr sz="2000" spc="-60" dirty="0">
                <a:solidFill>
                  <a:prstClr val="black"/>
                </a:solidFill>
                <a:cs typeface="Calibri"/>
              </a:rPr>
              <a:t> </a:t>
            </a:r>
            <a:r>
              <a:rPr sz="2000" spc="-10" dirty="0">
                <a:solidFill>
                  <a:prstClr val="black"/>
                </a:solidFill>
                <a:cs typeface="Calibri"/>
              </a:rPr>
              <a:t>самоконтроль</a:t>
            </a:r>
            <a:endParaRPr sz="2000">
              <a:solidFill>
                <a:prstClr val="black"/>
              </a:solidFill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87802" cy="239153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87802" y="457200"/>
            <a:ext cx="5927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УНИВЕРСАЛЬНЫЕ УЧЕБНЫЕ ДЕЙСТВИЯ (УУД)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4909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C0FF"/>
                </a:solidFill>
              </a:rPr>
              <a:t>Ос</a:t>
            </a:r>
            <a:r>
              <a:rPr dirty="0"/>
              <a:t>обен</a:t>
            </a:r>
            <a:r>
              <a:rPr dirty="0">
                <a:solidFill>
                  <a:srgbClr val="00C0FF"/>
                </a:solidFill>
              </a:rPr>
              <a:t>ности</a:t>
            </a:r>
            <a:r>
              <a:rPr spc="-45" dirty="0">
                <a:solidFill>
                  <a:srgbClr val="00C0FF"/>
                </a:solidFill>
              </a:rPr>
              <a:t> </a:t>
            </a:r>
            <a:r>
              <a:rPr spc="-5" dirty="0"/>
              <a:t>обновленных</a:t>
            </a:r>
            <a:r>
              <a:rPr spc="-55" dirty="0"/>
              <a:t> </a:t>
            </a:r>
            <a:r>
              <a:rPr spc="-25" dirty="0"/>
              <a:t>ФГОС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514" y="770001"/>
            <a:ext cx="8641080" cy="5658485"/>
            <a:chOff x="179514" y="770001"/>
            <a:chExt cx="8641080" cy="56584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1594" y="5445226"/>
              <a:ext cx="936104" cy="93610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9514" y="770000"/>
              <a:ext cx="8641080" cy="5658485"/>
            </a:xfrm>
            <a:custGeom>
              <a:avLst/>
              <a:gdLst/>
              <a:ahLst/>
              <a:cxnLst/>
              <a:rect l="l" t="t" r="r" b="b"/>
              <a:pathLst>
                <a:path w="8641080" h="5658485">
                  <a:moveTo>
                    <a:pt x="8568868" y="4027182"/>
                  </a:moveTo>
                  <a:lnTo>
                    <a:pt x="2304224" y="4027182"/>
                  </a:lnTo>
                  <a:lnTo>
                    <a:pt x="2304224" y="5658370"/>
                  </a:lnTo>
                  <a:lnTo>
                    <a:pt x="8568868" y="5658370"/>
                  </a:lnTo>
                  <a:lnTo>
                    <a:pt x="8568868" y="4027182"/>
                  </a:lnTo>
                  <a:close/>
                </a:path>
                <a:path w="8641080" h="5658485">
                  <a:moveTo>
                    <a:pt x="8640953" y="0"/>
                  </a:moveTo>
                  <a:lnTo>
                    <a:pt x="0" y="0"/>
                  </a:lnTo>
                  <a:lnTo>
                    <a:pt x="0" y="3877945"/>
                  </a:lnTo>
                  <a:lnTo>
                    <a:pt x="8640953" y="3877945"/>
                  </a:lnTo>
                  <a:lnTo>
                    <a:pt x="86409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58267" y="658748"/>
            <a:ext cx="8484235" cy="3423758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7620" algn="just">
              <a:lnSpc>
                <a:spcPct val="92400"/>
              </a:lnSpc>
              <a:spcBef>
                <a:spcPts val="425"/>
              </a:spcBef>
            </a:pPr>
            <a:r>
              <a:rPr sz="36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🖌</a:t>
            </a:r>
            <a:r>
              <a:rPr sz="2400" b="1" spc="-15" dirty="0">
                <a:solidFill>
                  <a:srgbClr val="375F92"/>
                </a:solidFill>
                <a:latin typeface="Times New Roman"/>
                <a:cs typeface="Times New Roman"/>
              </a:rPr>
              <a:t>Возможность</a:t>
            </a:r>
            <a:r>
              <a:rPr sz="2400" b="1" spc="57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375F92"/>
                </a:solidFill>
                <a:latin typeface="Times New Roman"/>
                <a:cs typeface="Times New Roman"/>
              </a:rPr>
              <a:t>углубленного</a:t>
            </a:r>
            <a:r>
              <a:rPr sz="2400" b="1" spc="54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400" b="1" spc="54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75F92"/>
                </a:solidFill>
                <a:latin typeface="Times New Roman"/>
                <a:cs typeface="Times New Roman"/>
              </a:rPr>
              <a:t>изучения</a:t>
            </a:r>
            <a:r>
              <a:rPr sz="2400" b="1" spc="117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отдельных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предметов,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начиная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 </a:t>
            </a:r>
            <a:r>
              <a:rPr sz="2400" spc="-10" dirty="0">
                <a:latin typeface="Times New Roman"/>
                <a:cs typeface="Times New Roman"/>
              </a:rPr>
              <a:t>начальной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школы.</a:t>
            </a:r>
            <a:endParaRPr sz="24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96000"/>
              </a:lnSpc>
              <a:spcBef>
                <a:spcPts val="17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92300"/>
              </a:lnSpc>
              <a:spcBef>
                <a:spcPts val="330"/>
              </a:spcBef>
            </a:pPr>
            <a:r>
              <a:rPr sz="36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🖌</a:t>
            </a:r>
            <a:r>
              <a:rPr sz="2400" spc="-15" dirty="0">
                <a:latin typeface="Times New Roman"/>
                <a:cs typeface="Times New Roman"/>
              </a:rPr>
              <a:t>Предусматривают</a:t>
            </a:r>
            <a:r>
              <a:rPr sz="2400" spc="5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гибкость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усвоения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отдельных</a:t>
            </a:r>
            <a:r>
              <a:rPr sz="2400" spc="5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сроков 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программ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10" dirty="0">
                <a:latin typeface="Times New Roman"/>
                <a:cs typeface="Times New Roman"/>
              </a:rPr>
              <a:t>связи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75F92"/>
                </a:solidFill>
                <a:latin typeface="Times New Roman"/>
                <a:cs typeface="Times New Roman"/>
              </a:rPr>
              <a:t>индивидуальным</a:t>
            </a:r>
            <a:r>
              <a:rPr sz="2400" b="1" spc="5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375F92"/>
                </a:solidFill>
                <a:latin typeface="Times New Roman"/>
                <a:cs typeface="Times New Roman"/>
              </a:rPr>
              <a:t>планом,</a:t>
            </a:r>
            <a:r>
              <a:rPr sz="2400" b="1" spc="1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75F92"/>
                </a:solidFill>
                <a:latin typeface="Times New Roman"/>
                <a:cs typeface="Times New Roman"/>
              </a:rPr>
              <a:t>ОВЗ</a:t>
            </a:r>
            <a:r>
              <a:rPr sz="2400" b="1" spc="-1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ребенка.</a:t>
            </a:r>
            <a:endParaRPr sz="2400" dirty="0">
              <a:latin typeface="Times New Roman"/>
              <a:cs typeface="Times New Roman"/>
            </a:endParaRPr>
          </a:p>
          <a:p>
            <a:pPr marL="12700" algn="just">
              <a:lnSpc>
                <a:spcPts val="4200"/>
              </a:lnSpc>
              <a:spcBef>
                <a:spcPts val="5"/>
              </a:spcBef>
            </a:pPr>
            <a:r>
              <a:rPr sz="3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🖌</a:t>
            </a:r>
            <a:r>
              <a:rPr sz="2400" spc="-5" dirty="0">
                <a:latin typeface="Times New Roman"/>
                <a:cs typeface="Times New Roman"/>
              </a:rPr>
              <a:t>Предусмотрено</a:t>
            </a:r>
            <a:r>
              <a:rPr sz="2400" spc="819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75F92"/>
                </a:solidFill>
                <a:latin typeface="Times New Roman"/>
                <a:cs typeface="Times New Roman"/>
              </a:rPr>
              <a:t>деление</a:t>
            </a:r>
            <a:r>
              <a:rPr sz="2400" b="1" spc="141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75F92"/>
                </a:solidFill>
                <a:latin typeface="Times New Roman"/>
                <a:cs typeface="Times New Roman"/>
              </a:rPr>
              <a:t>на</a:t>
            </a:r>
            <a:r>
              <a:rPr sz="2400" b="1" spc="142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375F92"/>
                </a:solidFill>
                <a:latin typeface="Times New Roman"/>
                <a:cs typeface="Times New Roman"/>
              </a:rPr>
              <a:t>подгруппы</a:t>
            </a:r>
            <a:r>
              <a:rPr sz="2400" b="1" spc="142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по</a:t>
            </a:r>
            <a:r>
              <a:rPr sz="2400" spc="14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различным</a:t>
            </a:r>
          </a:p>
          <a:p>
            <a:pPr marL="12700">
              <a:lnSpc>
                <a:spcPts val="2760"/>
              </a:lnSpc>
            </a:pPr>
            <a:r>
              <a:rPr sz="2400" dirty="0">
                <a:latin typeface="Times New Roman"/>
                <a:cs typeface="Times New Roman"/>
              </a:rPr>
              <a:t>основаниям.</a:t>
            </a:r>
          </a:p>
          <a:p>
            <a:pPr marR="64769" algn="r">
              <a:lnSpc>
                <a:spcPct val="100000"/>
              </a:lnSpc>
              <a:spcBef>
                <a:spcPts val="620"/>
              </a:spcBef>
            </a:pPr>
            <a:r>
              <a:rPr sz="1800" dirty="0" smtClean="0">
                <a:latin typeface="Calibri"/>
                <a:cs typeface="Calibri"/>
              </a:rPr>
              <a:t>1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C0FF"/>
                </a:solidFill>
              </a:rPr>
              <a:t>Ос</a:t>
            </a:r>
            <a:r>
              <a:rPr dirty="0"/>
              <a:t>обен</a:t>
            </a:r>
            <a:r>
              <a:rPr dirty="0">
                <a:solidFill>
                  <a:srgbClr val="00C0FF"/>
                </a:solidFill>
              </a:rPr>
              <a:t>ности</a:t>
            </a:r>
            <a:r>
              <a:rPr spc="-45" dirty="0">
                <a:solidFill>
                  <a:srgbClr val="00C0FF"/>
                </a:solidFill>
              </a:rPr>
              <a:t> </a:t>
            </a:r>
            <a:r>
              <a:rPr spc="-5" dirty="0"/>
              <a:t>обновленных</a:t>
            </a:r>
            <a:r>
              <a:rPr spc="-55" dirty="0"/>
              <a:t> </a:t>
            </a:r>
            <a:r>
              <a:rPr spc="-25" dirty="0"/>
              <a:t>ФГОС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51523" y="908685"/>
            <a:ext cx="8713470" cy="5507355"/>
            <a:chOff x="251523" y="908685"/>
            <a:chExt cx="8713470" cy="55073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1594" y="5445226"/>
              <a:ext cx="936104" cy="93610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51523" y="908684"/>
              <a:ext cx="8713470" cy="5507355"/>
            </a:xfrm>
            <a:custGeom>
              <a:avLst/>
              <a:gdLst/>
              <a:ahLst/>
              <a:cxnLst/>
              <a:rect l="l" t="t" r="r" b="b"/>
              <a:pathLst>
                <a:path w="8713470" h="5507355">
                  <a:moveTo>
                    <a:pt x="8568880" y="2952305"/>
                  </a:moveTo>
                  <a:lnTo>
                    <a:pt x="2448242" y="2952305"/>
                  </a:lnTo>
                  <a:lnTo>
                    <a:pt x="2448242" y="5506910"/>
                  </a:lnTo>
                  <a:lnTo>
                    <a:pt x="8568880" y="5506910"/>
                  </a:lnTo>
                  <a:lnTo>
                    <a:pt x="8568880" y="2952305"/>
                  </a:lnTo>
                  <a:close/>
                </a:path>
                <a:path w="8713470" h="5507355">
                  <a:moveTo>
                    <a:pt x="8712949" y="0"/>
                  </a:moveTo>
                  <a:lnTo>
                    <a:pt x="0" y="0"/>
                  </a:lnTo>
                  <a:lnTo>
                    <a:pt x="0" y="2831592"/>
                  </a:lnTo>
                  <a:lnTo>
                    <a:pt x="8712949" y="2831592"/>
                  </a:lnTo>
                  <a:lnTo>
                    <a:pt x="87129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30200" y="792607"/>
            <a:ext cx="8557895" cy="4649863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715" algn="just">
              <a:lnSpc>
                <a:spcPct val="96000"/>
              </a:lnSpc>
              <a:spcBef>
                <a:spcPts val="270"/>
              </a:spcBef>
            </a:pPr>
            <a:r>
              <a:rPr sz="3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🖌</a:t>
            </a:r>
            <a:r>
              <a:rPr sz="2400" b="1" spc="-5" dirty="0">
                <a:solidFill>
                  <a:srgbClr val="375F92"/>
                </a:solidFill>
                <a:latin typeface="Times New Roman"/>
                <a:cs typeface="Times New Roman"/>
              </a:rPr>
              <a:t>Расчитан</a:t>
            </a:r>
            <a:r>
              <a:rPr sz="2400" b="1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75F92"/>
                </a:solidFill>
                <a:latin typeface="Times New Roman"/>
                <a:cs typeface="Times New Roman"/>
              </a:rPr>
              <a:t>диапазон</a:t>
            </a:r>
            <a:r>
              <a:rPr sz="2400" b="1" spc="-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375F92"/>
                </a:solidFill>
                <a:latin typeface="Times New Roman"/>
                <a:cs typeface="Times New Roman"/>
              </a:rPr>
              <a:t>часов</a:t>
            </a:r>
            <a:r>
              <a:rPr sz="2400" b="1" spc="-1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(минимум-максимум)</a:t>
            </a:r>
            <a:r>
              <a:rPr sz="2400" spc="5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при</a:t>
            </a:r>
            <a:r>
              <a:rPr sz="2400" spc="5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5-ти и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6-ти дневной </a:t>
            </a:r>
            <a:r>
              <a:rPr sz="2400" spc="-10" dirty="0">
                <a:latin typeface="Times New Roman"/>
                <a:cs typeface="Times New Roman"/>
              </a:rPr>
              <a:t>неделе </a:t>
            </a:r>
            <a:r>
              <a:rPr sz="2400" spc="-5" dirty="0">
                <a:latin typeface="Times New Roman"/>
                <a:cs typeface="Times New Roman"/>
              </a:rPr>
              <a:t>(минимум </a:t>
            </a:r>
            <a:r>
              <a:rPr sz="2400" spc="-10" dirty="0">
                <a:latin typeface="Times New Roman"/>
                <a:cs typeface="Times New Roman"/>
              </a:rPr>
              <a:t>ниже, </a:t>
            </a:r>
            <a:r>
              <a:rPr sz="2400" spc="-15" dirty="0">
                <a:latin typeface="Times New Roman"/>
                <a:cs typeface="Times New Roman"/>
              </a:rPr>
              <a:t>максимум </a:t>
            </a:r>
            <a:r>
              <a:rPr sz="2400" dirty="0">
                <a:latin typeface="Times New Roman"/>
                <a:cs typeface="Times New Roman"/>
              </a:rPr>
              <a:t>- чуть </a:t>
            </a:r>
            <a:r>
              <a:rPr sz="2400" spc="-5" dirty="0">
                <a:latin typeface="Times New Roman"/>
                <a:cs typeface="Times New Roman"/>
              </a:rPr>
              <a:t>выше </a:t>
            </a:r>
            <a:r>
              <a:rPr sz="2400" spc="-15" dirty="0">
                <a:latin typeface="Times New Roman"/>
                <a:cs typeface="Times New Roman"/>
              </a:rPr>
              <a:t>тех 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часов,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которые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были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стандарте).</a:t>
            </a:r>
            <a:endParaRPr sz="24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97300"/>
              </a:lnSpc>
              <a:spcBef>
                <a:spcPts val="120"/>
              </a:spcBef>
            </a:pPr>
            <a:r>
              <a:rPr sz="3600" dirty="0">
                <a:solidFill>
                  <a:srgbClr val="006FC0"/>
                </a:solidFill>
                <a:latin typeface="Microsoft Sans Serif"/>
                <a:cs typeface="Microsoft Sans Serif"/>
              </a:rPr>
              <a:t>🖌</a:t>
            </a:r>
            <a:r>
              <a:rPr sz="2400" dirty="0">
                <a:latin typeface="Times New Roman"/>
                <a:cs typeface="Times New Roman"/>
              </a:rPr>
              <a:t>На уровне ОО </a:t>
            </a:r>
            <a:r>
              <a:rPr sz="2400" spc="-5" dirty="0">
                <a:latin typeface="Times New Roman"/>
                <a:cs typeface="Times New Roman"/>
              </a:rPr>
              <a:t>по </a:t>
            </a:r>
            <a:r>
              <a:rPr sz="2400" dirty="0">
                <a:latin typeface="Times New Roman"/>
                <a:cs typeface="Times New Roman"/>
              </a:rPr>
              <a:t>5-ти </a:t>
            </a:r>
            <a:r>
              <a:rPr sz="2400" spc="-5" dirty="0">
                <a:latin typeface="Times New Roman"/>
                <a:cs typeface="Times New Roman"/>
              </a:rPr>
              <a:t>предметам </a:t>
            </a:r>
            <a:r>
              <a:rPr sz="2400" spc="-20" dirty="0">
                <a:latin typeface="Times New Roman"/>
                <a:cs typeface="Times New Roman"/>
              </a:rPr>
              <a:t>(математика, </a:t>
            </a:r>
            <a:r>
              <a:rPr sz="2400" spc="-15" dirty="0">
                <a:latin typeface="Times New Roman"/>
                <a:cs typeface="Times New Roman"/>
              </a:rPr>
              <a:t>информатика, 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физика, </a:t>
            </a:r>
            <a:r>
              <a:rPr sz="2400" spc="-10" dirty="0">
                <a:latin typeface="Times New Roman"/>
                <a:cs typeface="Times New Roman"/>
              </a:rPr>
              <a:t>биология, </a:t>
            </a:r>
            <a:r>
              <a:rPr sz="2400" dirty="0">
                <a:latin typeface="Times New Roman"/>
                <a:cs typeface="Times New Roman"/>
              </a:rPr>
              <a:t>химия) </a:t>
            </a:r>
            <a:r>
              <a:rPr sz="2400" spc="-30" dirty="0">
                <a:latin typeface="Times New Roman"/>
                <a:cs typeface="Times New Roman"/>
              </a:rPr>
              <a:t>результаты </a:t>
            </a:r>
            <a:r>
              <a:rPr sz="2400" spc="-5" dirty="0">
                <a:latin typeface="Times New Roman"/>
                <a:cs typeface="Times New Roman"/>
              </a:rPr>
              <a:t>определены на </a:t>
            </a:r>
            <a:r>
              <a:rPr sz="2400" spc="-15" dirty="0">
                <a:latin typeface="Times New Roman"/>
                <a:cs typeface="Times New Roman"/>
              </a:rPr>
              <a:t>базовом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углубленном </a:t>
            </a:r>
            <a:r>
              <a:rPr sz="2400" dirty="0">
                <a:latin typeface="Times New Roman"/>
                <a:cs typeface="Times New Roman"/>
              </a:rPr>
              <a:t>уровне. </a:t>
            </a:r>
            <a:r>
              <a:rPr sz="2400" spc="-35" dirty="0">
                <a:latin typeface="Times New Roman"/>
                <a:cs typeface="Times New Roman"/>
              </a:rPr>
              <a:t>Школа </a:t>
            </a:r>
            <a:r>
              <a:rPr sz="2400" spc="-5" dirty="0">
                <a:latin typeface="Times New Roman"/>
                <a:cs typeface="Times New Roman"/>
              </a:rPr>
              <a:t>выбирает </a:t>
            </a:r>
            <a:r>
              <a:rPr sz="2400" b="1" spc="-10" dirty="0">
                <a:solidFill>
                  <a:srgbClr val="375F92"/>
                </a:solidFill>
                <a:latin typeface="Times New Roman"/>
                <a:cs typeface="Times New Roman"/>
              </a:rPr>
              <a:t>уровень изучения </a:t>
            </a:r>
            <a:r>
              <a:rPr sz="2400" spc="-5" dirty="0">
                <a:latin typeface="Times New Roman"/>
                <a:cs typeface="Times New Roman"/>
              </a:rPr>
              <a:t>этих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предметов.</a:t>
            </a:r>
            <a:endParaRPr sz="2400" dirty="0">
              <a:latin typeface="Times New Roman"/>
              <a:cs typeface="Times New Roman"/>
            </a:endParaRPr>
          </a:p>
          <a:p>
            <a:pPr marL="2461260" marR="149225" algn="just">
              <a:lnSpc>
                <a:spcPct val="100699"/>
              </a:lnSpc>
              <a:spcBef>
                <a:spcPts val="489"/>
              </a:spcBef>
            </a:pPr>
            <a:r>
              <a:rPr sz="3600" spc="5" dirty="0">
                <a:solidFill>
                  <a:srgbClr val="006FC0"/>
                </a:solidFill>
                <a:latin typeface="Microsoft Sans Serif"/>
                <a:cs typeface="Microsoft Sans Serif"/>
              </a:rPr>
              <a:t>🖌</a:t>
            </a:r>
            <a:r>
              <a:rPr sz="2400" spc="5" dirty="0">
                <a:latin typeface="Times New Roman"/>
                <a:cs typeface="Times New Roman"/>
              </a:rPr>
              <a:t>В </a:t>
            </a:r>
            <a:r>
              <a:rPr sz="2400" spc="-5" dirty="0">
                <a:latin typeface="Times New Roman"/>
                <a:cs typeface="Times New Roman"/>
              </a:rPr>
              <a:t>стандарте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нашли </a:t>
            </a:r>
            <a:r>
              <a:rPr sz="2400" spc="-10" dirty="0">
                <a:latin typeface="Times New Roman"/>
                <a:cs typeface="Times New Roman"/>
              </a:rPr>
              <a:t>отражение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75F92"/>
                </a:solidFill>
                <a:latin typeface="Times New Roman"/>
                <a:cs typeface="Times New Roman"/>
              </a:rPr>
              <a:t>вопросы </a:t>
            </a:r>
            <a:r>
              <a:rPr sz="2400" b="1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75F92"/>
                </a:solidFill>
                <a:latin typeface="Times New Roman"/>
                <a:cs typeface="Times New Roman"/>
              </a:rPr>
              <a:t>финансовой</a:t>
            </a:r>
            <a:r>
              <a:rPr sz="2400" b="1" spc="-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75F92"/>
                </a:solidFill>
                <a:latin typeface="Times New Roman"/>
                <a:cs typeface="Times New Roman"/>
              </a:rPr>
              <a:t>грамотности,</a:t>
            </a:r>
            <a:r>
              <a:rPr sz="2400" b="1" spc="-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375F92"/>
                </a:solidFill>
                <a:latin typeface="Times New Roman"/>
                <a:cs typeface="Times New Roman"/>
              </a:rPr>
              <a:t>навыков</a:t>
            </a:r>
            <a:r>
              <a:rPr sz="2400" b="1" spc="-1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375F92"/>
                </a:solidFill>
                <a:latin typeface="Times New Roman"/>
                <a:cs typeface="Times New Roman"/>
              </a:rPr>
              <a:t>XXI </a:t>
            </a:r>
            <a:r>
              <a:rPr sz="2400" b="1" spc="1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75F92"/>
                </a:solidFill>
                <a:latin typeface="Times New Roman"/>
                <a:cs typeface="Times New Roman"/>
              </a:rPr>
              <a:t>века</a:t>
            </a:r>
            <a:r>
              <a:rPr sz="2400" spc="-10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R="210820" algn="r">
              <a:lnSpc>
                <a:spcPct val="100000"/>
              </a:lnSpc>
              <a:spcBef>
                <a:spcPts val="790"/>
              </a:spcBef>
            </a:pPr>
            <a:r>
              <a:rPr sz="1800" dirty="0" smtClean="0">
                <a:latin typeface="Calibri"/>
                <a:cs typeface="Calibri"/>
              </a:rPr>
              <a:t>2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281" y="77215"/>
            <a:ext cx="854583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11475" marR="5080" indent="-289941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solidFill>
                  <a:srgbClr val="4F6128"/>
                </a:solidFill>
                <a:latin typeface="Arial"/>
                <a:cs typeface="Arial"/>
              </a:rPr>
              <a:t>Показатели</a:t>
            </a:r>
            <a:r>
              <a:rPr sz="3000" spc="15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4F6128"/>
                </a:solidFill>
                <a:latin typeface="Arial"/>
                <a:cs typeface="Arial"/>
              </a:rPr>
              <a:t>сравнительных</a:t>
            </a:r>
            <a:r>
              <a:rPr sz="3000" spc="10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F6128"/>
                </a:solidFill>
                <a:latin typeface="Arial"/>
                <a:cs typeface="Arial"/>
              </a:rPr>
              <a:t>международных </a:t>
            </a:r>
            <a:r>
              <a:rPr sz="3000" spc="-819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4F6128"/>
                </a:solidFill>
                <a:latin typeface="Arial"/>
                <a:cs typeface="Arial"/>
              </a:rPr>
              <a:t>исследований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72386" y="1063625"/>
            <a:ext cx="7404734" cy="1360170"/>
            <a:chOff x="1572386" y="1063625"/>
            <a:chExt cx="7404734" cy="1360170"/>
          </a:xfrm>
        </p:grpSpPr>
        <p:sp>
          <p:nvSpPr>
            <p:cNvPr id="4" name="object 4"/>
            <p:cNvSpPr/>
            <p:nvPr/>
          </p:nvSpPr>
          <p:spPr>
            <a:xfrm>
              <a:off x="1585086" y="1076325"/>
              <a:ext cx="7379334" cy="1334770"/>
            </a:xfrm>
            <a:custGeom>
              <a:avLst/>
              <a:gdLst/>
              <a:ahLst/>
              <a:cxnLst/>
              <a:rect l="l" t="t" r="r" b="b"/>
              <a:pathLst>
                <a:path w="7379334" h="1334770">
                  <a:moveTo>
                    <a:pt x="7156577" y="0"/>
                  </a:moveTo>
                  <a:lnTo>
                    <a:pt x="0" y="0"/>
                  </a:lnTo>
                  <a:lnTo>
                    <a:pt x="0" y="1334642"/>
                  </a:lnTo>
                  <a:lnTo>
                    <a:pt x="7156577" y="1334642"/>
                  </a:lnTo>
                  <a:lnTo>
                    <a:pt x="7201391" y="1330124"/>
                  </a:lnTo>
                  <a:lnTo>
                    <a:pt x="7243133" y="1317166"/>
                  </a:lnTo>
                  <a:lnTo>
                    <a:pt x="7280907" y="1296662"/>
                  </a:lnTo>
                  <a:lnTo>
                    <a:pt x="7313818" y="1269507"/>
                  </a:lnTo>
                  <a:lnTo>
                    <a:pt x="7340973" y="1236596"/>
                  </a:lnTo>
                  <a:lnTo>
                    <a:pt x="7361477" y="1198822"/>
                  </a:lnTo>
                  <a:lnTo>
                    <a:pt x="7374435" y="1157080"/>
                  </a:lnTo>
                  <a:lnTo>
                    <a:pt x="7378954" y="1112265"/>
                  </a:lnTo>
                  <a:lnTo>
                    <a:pt x="7378954" y="222503"/>
                  </a:lnTo>
                  <a:lnTo>
                    <a:pt x="7374435" y="177647"/>
                  </a:lnTo>
                  <a:lnTo>
                    <a:pt x="7361477" y="135874"/>
                  </a:lnTo>
                  <a:lnTo>
                    <a:pt x="7340973" y="98077"/>
                  </a:lnTo>
                  <a:lnTo>
                    <a:pt x="7313818" y="65150"/>
                  </a:lnTo>
                  <a:lnTo>
                    <a:pt x="7280907" y="37986"/>
                  </a:lnTo>
                  <a:lnTo>
                    <a:pt x="7243133" y="17478"/>
                  </a:lnTo>
                  <a:lnTo>
                    <a:pt x="7201391" y="4518"/>
                  </a:lnTo>
                  <a:lnTo>
                    <a:pt x="7156577" y="0"/>
                  </a:lnTo>
                  <a:close/>
                </a:path>
              </a:pathLst>
            </a:custGeom>
            <a:solidFill>
              <a:srgbClr val="E8D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85086" y="1076325"/>
              <a:ext cx="7379334" cy="1334770"/>
            </a:xfrm>
            <a:custGeom>
              <a:avLst/>
              <a:gdLst/>
              <a:ahLst/>
              <a:cxnLst/>
              <a:rect l="l" t="t" r="r" b="b"/>
              <a:pathLst>
                <a:path w="7379334" h="1334770">
                  <a:moveTo>
                    <a:pt x="7378954" y="222503"/>
                  </a:moveTo>
                  <a:lnTo>
                    <a:pt x="7378954" y="1112265"/>
                  </a:lnTo>
                  <a:lnTo>
                    <a:pt x="7374435" y="1157080"/>
                  </a:lnTo>
                  <a:lnTo>
                    <a:pt x="7361477" y="1198822"/>
                  </a:lnTo>
                  <a:lnTo>
                    <a:pt x="7340973" y="1236596"/>
                  </a:lnTo>
                  <a:lnTo>
                    <a:pt x="7313818" y="1269507"/>
                  </a:lnTo>
                  <a:lnTo>
                    <a:pt x="7280907" y="1296662"/>
                  </a:lnTo>
                  <a:lnTo>
                    <a:pt x="7243133" y="1317166"/>
                  </a:lnTo>
                  <a:lnTo>
                    <a:pt x="7201391" y="1330124"/>
                  </a:lnTo>
                  <a:lnTo>
                    <a:pt x="7156577" y="1334642"/>
                  </a:lnTo>
                  <a:lnTo>
                    <a:pt x="0" y="1334642"/>
                  </a:lnTo>
                  <a:lnTo>
                    <a:pt x="0" y="0"/>
                  </a:lnTo>
                  <a:lnTo>
                    <a:pt x="7156577" y="0"/>
                  </a:lnTo>
                  <a:lnTo>
                    <a:pt x="7201391" y="4518"/>
                  </a:lnTo>
                  <a:lnTo>
                    <a:pt x="7243133" y="17478"/>
                  </a:lnTo>
                  <a:lnTo>
                    <a:pt x="7280907" y="37986"/>
                  </a:lnTo>
                  <a:lnTo>
                    <a:pt x="7313818" y="65150"/>
                  </a:lnTo>
                  <a:lnTo>
                    <a:pt x="7340973" y="98077"/>
                  </a:lnTo>
                  <a:lnTo>
                    <a:pt x="7361477" y="135874"/>
                  </a:lnTo>
                  <a:lnTo>
                    <a:pt x="7374435" y="177647"/>
                  </a:lnTo>
                  <a:lnTo>
                    <a:pt x="7378954" y="222503"/>
                  </a:lnTo>
                  <a:close/>
                </a:path>
              </a:pathLst>
            </a:custGeom>
            <a:ln w="25400">
              <a:solidFill>
                <a:srgbClr val="E8D0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20417" y="1268349"/>
            <a:ext cx="56299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har char="•"/>
              <a:tabLst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Международное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исследование</a:t>
            </a:r>
            <a:r>
              <a:rPr sz="2000" spc="-5" dirty="0">
                <a:latin typeface="Calibri"/>
                <a:cs typeface="Calibri"/>
              </a:rPr>
              <a:t> качества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чтения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49017" y="1548841"/>
            <a:ext cx="6268720" cy="610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понимания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текста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 4-х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кл.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2016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г.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-1 </a:t>
            </a:r>
            <a:r>
              <a:rPr sz="2000" spc="-5" dirty="0">
                <a:latin typeface="Calibri"/>
                <a:cs typeface="Calibri"/>
              </a:rPr>
              <a:t>место,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2022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узнаем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300"/>
              </a:lnSpc>
            </a:pPr>
            <a:r>
              <a:rPr sz="2000" spc="-10" dirty="0">
                <a:latin typeface="Calibri"/>
                <a:cs typeface="Calibri"/>
              </a:rPr>
              <a:t>этом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году.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38823" y="832738"/>
            <a:ext cx="1358900" cy="1694180"/>
            <a:chOff x="238823" y="832738"/>
            <a:chExt cx="1358900" cy="1694180"/>
          </a:xfrm>
        </p:grpSpPr>
        <p:sp>
          <p:nvSpPr>
            <p:cNvPr id="9" name="object 9"/>
            <p:cNvSpPr/>
            <p:nvPr/>
          </p:nvSpPr>
          <p:spPr>
            <a:xfrm>
              <a:off x="251523" y="845438"/>
              <a:ext cx="1333500" cy="1668780"/>
            </a:xfrm>
            <a:custGeom>
              <a:avLst/>
              <a:gdLst/>
              <a:ahLst/>
              <a:cxnLst/>
              <a:rect l="l" t="t" r="r" b="b"/>
              <a:pathLst>
                <a:path w="1333500" h="1668780">
                  <a:moveTo>
                    <a:pt x="1110932" y="0"/>
                  </a:moveTo>
                  <a:lnTo>
                    <a:pt x="222199" y="0"/>
                  </a:lnTo>
                  <a:lnTo>
                    <a:pt x="177417" y="4512"/>
                  </a:lnTo>
                  <a:lnTo>
                    <a:pt x="135708" y="17456"/>
                  </a:lnTo>
                  <a:lnTo>
                    <a:pt x="97964" y="37940"/>
                  </a:lnTo>
                  <a:lnTo>
                    <a:pt x="65079" y="65071"/>
                  </a:lnTo>
                  <a:lnTo>
                    <a:pt x="37947" y="97959"/>
                  </a:lnTo>
                  <a:lnTo>
                    <a:pt x="17461" y="135713"/>
                  </a:lnTo>
                  <a:lnTo>
                    <a:pt x="4514" y="177440"/>
                  </a:lnTo>
                  <a:lnTo>
                    <a:pt x="0" y="222250"/>
                  </a:lnTo>
                  <a:lnTo>
                    <a:pt x="0" y="1446149"/>
                  </a:lnTo>
                  <a:lnTo>
                    <a:pt x="4514" y="1490921"/>
                  </a:lnTo>
                  <a:lnTo>
                    <a:pt x="17461" y="1532632"/>
                  </a:lnTo>
                  <a:lnTo>
                    <a:pt x="37947" y="1570383"/>
                  </a:lnTo>
                  <a:lnTo>
                    <a:pt x="65079" y="1603279"/>
                  </a:lnTo>
                  <a:lnTo>
                    <a:pt x="97964" y="1630425"/>
                  </a:lnTo>
                  <a:lnTo>
                    <a:pt x="135708" y="1650924"/>
                  </a:lnTo>
                  <a:lnTo>
                    <a:pt x="177417" y="1663881"/>
                  </a:lnTo>
                  <a:lnTo>
                    <a:pt x="222199" y="1668399"/>
                  </a:lnTo>
                  <a:lnTo>
                    <a:pt x="1110932" y="1668399"/>
                  </a:lnTo>
                  <a:lnTo>
                    <a:pt x="1155741" y="1663881"/>
                  </a:lnTo>
                  <a:lnTo>
                    <a:pt x="1197469" y="1650924"/>
                  </a:lnTo>
                  <a:lnTo>
                    <a:pt x="1235222" y="1630425"/>
                  </a:lnTo>
                  <a:lnTo>
                    <a:pt x="1268110" y="1603279"/>
                  </a:lnTo>
                  <a:lnTo>
                    <a:pt x="1295242" y="1570383"/>
                  </a:lnTo>
                  <a:lnTo>
                    <a:pt x="1315725" y="1532632"/>
                  </a:lnTo>
                  <a:lnTo>
                    <a:pt x="1328669" y="1490921"/>
                  </a:lnTo>
                  <a:lnTo>
                    <a:pt x="1333182" y="1446149"/>
                  </a:lnTo>
                  <a:lnTo>
                    <a:pt x="1333182" y="222250"/>
                  </a:lnTo>
                  <a:lnTo>
                    <a:pt x="1328669" y="177440"/>
                  </a:lnTo>
                  <a:lnTo>
                    <a:pt x="1315725" y="135713"/>
                  </a:lnTo>
                  <a:lnTo>
                    <a:pt x="1295242" y="97959"/>
                  </a:lnTo>
                  <a:lnTo>
                    <a:pt x="1268110" y="65071"/>
                  </a:lnTo>
                  <a:lnTo>
                    <a:pt x="1235222" y="37940"/>
                  </a:lnTo>
                  <a:lnTo>
                    <a:pt x="1197469" y="17456"/>
                  </a:lnTo>
                  <a:lnTo>
                    <a:pt x="1155741" y="4512"/>
                  </a:lnTo>
                  <a:lnTo>
                    <a:pt x="111093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1523" y="845438"/>
              <a:ext cx="1333500" cy="1668780"/>
            </a:xfrm>
            <a:custGeom>
              <a:avLst/>
              <a:gdLst/>
              <a:ahLst/>
              <a:cxnLst/>
              <a:rect l="l" t="t" r="r" b="b"/>
              <a:pathLst>
                <a:path w="1333500" h="1668780">
                  <a:moveTo>
                    <a:pt x="0" y="222250"/>
                  </a:moveTo>
                  <a:lnTo>
                    <a:pt x="4514" y="177440"/>
                  </a:lnTo>
                  <a:lnTo>
                    <a:pt x="17461" y="135713"/>
                  </a:lnTo>
                  <a:lnTo>
                    <a:pt x="37947" y="97959"/>
                  </a:lnTo>
                  <a:lnTo>
                    <a:pt x="65079" y="65071"/>
                  </a:lnTo>
                  <a:lnTo>
                    <a:pt x="97964" y="37940"/>
                  </a:lnTo>
                  <a:lnTo>
                    <a:pt x="135708" y="17456"/>
                  </a:lnTo>
                  <a:lnTo>
                    <a:pt x="177417" y="4512"/>
                  </a:lnTo>
                  <a:lnTo>
                    <a:pt x="222199" y="0"/>
                  </a:lnTo>
                  <a:lnTo>
                    <a:pt x="1110932" y="0"/>
                  </a:lnTo>
                  <a:lnTo>
                    <a:pt x="1155741" y="4512"/>
                  </a:lnTo>
                  <a:lnTo>
                    <a:pt x="1197469" y="17456"/>
                  </a:lnTo>
                  <a:lnTo>
                    <a:pt x="1235222" y="37940"/>
                  </a:lnTo>
                  <a:lnTo>
                    <a:pt x="1268110" y="65071"/>
                  </a:lnTo>
                  <a:lnTo>
                    <a:pt x="1295242" y="97959"/>
                  </a:lnTo>
                  <a:lnTo>
                    <a:pt x="1315725" y="135713"/>
                  </a:lnTo>
                  <a:lnTo>
                    <a:pt x="1328669" y="177440"/>
                  </a:lnTo>
                  <a:lnTo>
                    <a:pt x="1333182" y="222250"/>
                  </a:lnTo>
                  <a:lnTo>
                    <a:pt x="1333182" y="1446149"/>
                  </a:lnTo>
                  <a:lnTo>
                    <a:pt x="1328669" y="1490921"/>
                  </a:lnTo>
                  <a:lnTo>
                    <a:pt x="1315725" y="1532632"/>
                  </a:lnTo>
                  <a:lnTo>
                    <a:pt x="1295242" y="1570383"/>
                  </a:lnTo>
                  <a:lnTo>
                    <a:pt x="1268110" y="1603279"/>
                  </a:lnTo>
                  <a:lnTo>
                    <a:pt x="1235222" y="1630425"/>
                  </a:lnTo>
                  <a:lnTo>
                    <a:pt x="1197469" y="1650924"/>
                  </a:lnTo>
                  <a:lnTo>
                    <a:pt x="1155741" y="1663881"/>
                  </a:lnTo>
                  <a:lnTo>
                    <a:pt x="1110932" y="1668399"/>
                  </a:lnTo>
                  <a:lnTo>
                    <a:pt x="222199" y="1668399"/>
                  </a:lnTo>
                  <a:lnTo>
                    <a:pt x="177417" y="1663881"/>
                  </a:lnTo>
                  <a:lnTo>
                    <a:pt x="135708" y="1650924"/>
                  </a:lnTo>
                  <a:lnTo>
                    <a:pt x="97964" y="1630425"/>
                  </a:lnTo>
                  <a:lnTo>
                    <a:pt x="65079" y="1603279"/>
                  </a:lnTo>
                  <a:lnTo>
                    <a:pt x="37947" y="1570383"/>
                  </a:lnTo>
                  <a:lnTo>
                    <a:pt x="17461" y="1532632"/>
                  </a:lnTo>
                  <a:lnTo>
                    <a:pt x="4514" y="1490921"/>
                  </a:lnTo>
                  <a:lnTo>
                    <a:pt x="0" y="1446149"/>
                  </a:lnTo>
                  <a:lnTo>
                    <a:pt x="0" y="22225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17931" y="1483613"/>
            <a:ext cx="6007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IRLS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572386" y="2648585"/>
            <a:ext cx="7404734" cy="1777364"/>
            <a:chOff x="1572386" y="2648585"/>
            <a:chExt cx="7404734" cy="1777364"/>
          </a:xfrm>
        </p:grpSpPr>
        <p:sp>
          <p:nvSpPr>
            <p:cNvPr id="13" name="object 13"/>
            <p:cNvSpPr/>
            <p:nvPr/>
          </p:nvSpPr>
          <p:spPr>
            <a:xfrm>
              <a:off x="1585086" y="2661285"/>
              <a:ext cx="7379334" cy="1751964"/>
            </a:xfrm>
            <a:custGeom>
              <a:avLst/>
              <a:gdLst/>
              <a:ahLst/>
              <a:cxnLst/>
              <a:rect l="l" t="t" r="r" b="b"/>
              <a:pathLst>
                <a:path w="7379334" h="1751964">
                  <a:moveTo>
                    <a:pt x="7086981" y="0"/>
                  </a:moveTo>
                  <a:lnTo>
                    <a:pt x="0" y="0"/>
                  </a:lnTo>
                  <a:lnTo>
                    <a:pt x="0" y="1751710"/>
                  </a:lnTo>
                  <a:lnTo>
                    <a:pt x="7086981" y="1751710"/>
                  </a:lnTo>
                  <a:lnTo>
                    <a:pt x="7134349" y="1747890"/>
                  </a:lnTo>
                  <a:lnTo>
                    <a:pt x="7179281" y="1736829"/>
                  </a:lnTo>
                  <a:lnTo>
                    <a:pt x="7221176" y="1719128"/>
                  </a:lnTo>
                  <a:lnTo>
                    <a:pt x="7259432" y="1695388"/>
                  </a:lnTo>
                  <a:lnTo>
                    <a:pt x="7293451" y="1666208"/>
                  </a:lnTo>
                  <a:lnTo>
                    <a:pt x="7322631" y="1632189"/>
                  </a:lnTo>
                  <a:lnTo>
                    <a:pt x="7346371" y="1593933"/>
                  </a:lnTo>
                  <a:lnTo>
                    <a:pt x="7364072" y="1552038"/>
                  </a:lnTo>
                  <a:lnTo>
                    <a:pt x="7375133" y="1507106"/>
                  </a:lnTo>
                  <a:lnTo>
                    <a:pt x="7378954" y="1459738"/>
                  </a:lnTo>
                  <a:lnTo>
                    <a:pt x="7378954" y="291973"/>
                  </a:lnTo>
                  <a:lnTo>
                    <a:pt x="7375133" y="244604"/>
                  </a:lnTo>
                  <a:lnTo>
                    <a:pt x="7364072" y="199672"/>
                  </a:lnTo>
                  <a:lnTo>
                    <a:pt x="7346371" y="157777"/>
                  </a:lnTo>
                  <a:lnTo>
                    <a:pt x="7322631" y="119521"/>
                  </a:lnTo>
                  <a:lnTo>
                    <a:pt x="7293451" y="85502"/>
                  </a:lnTo>
                  <a:lnTo>
                    <a:pt x="7259432" y="56322"/>
                  </a:lnTo>
                  <a:lnTo>
                    <a:pt x="7221176" y="32582"/>
                  </a:lnTo>
                  <a:lnTo>
                    <a:pt x="7179281" y="14881"/>
                  </a:lnTo>
                  <a:lnTo>
                    <a:pt x="7134349" y="3820"/>
                  </a:lnTo>
                  <a:lnTo>
                    <a:pt x="7086981" y="0"/>
                  </a:lnTo>
                  <a:close/>
                </a:path>
              </a:pathLst>
            </a:custGeom>
            <a:solidFill>
              <a:srgbClr val="DEE7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85086" y="2661285"/>
              <a:ext cx="7379334" cy="1751964"/>
            </a:xfrm>
            <a:custGeom>
              <a:avLst/>
              <a:gdLst/>
              <a:ahLst/>
              <a:cxnLst/>
              <a:rect l="l" t="t" r="r" b="b"/>
              <a:pathLst>
                <a:path w="7379334" h="1751964">
                  <a:moveTo>
                    <a:pt x="7378954" y="291973"/>
                  </a:moveTo>
                  <a:lnTo>
                    <a:pt x="7378954" y="1459738"/>
                  </a:lnTo>
                  <a:lnTo>
                    <a:pt x="7375133" y="1507106"/>
                  </a:lnTo>
                  <a:lnTo>
                    <a:pt x="7364072" y="1552038"/>
                  </a:lnTo>
                  <a:lnTo>
                    <a:pt x="7346371" y="1593933"/>
                  </a:lnTo>
                  <a:lnTo>
                    <a:pt x="7322631" y="1632189"/>
                  </a:lnTo>
                  <a:lnTo>
                    <a:pt x="7293451" y="1666208"/>
                  </a:lnTo>
                  <a:lnTo>
                    <a:pt x="7259432" y="1695388"/>
                  </a:lnTo>
                  <a:lnTo>
                    <a:pt x="7221176" y="1719128"/>
                  </a:lnTo>
                  <a:lnTo>
                    <a:pt x="7179281" y="1736829"/>
                  </a:lnTo>
                  <a:lnTo>
                    <a:pt x="7134349" y="1747890"/>
                  </a:lnTo>
                  <a:lnTo>
                    <a:pt x="7086981" y="1751710"/>
                  </a:lnTo>
                  <a:lnTo>
                    <a:pt x="0" y="1751710"/>
                  </a:lnTo>
                  <a:lnTo>
                    <a:pt x="0" y="0"/>
                  </a:lnTo>
                  <a:lnTo>
                    <a:pt x="7086981" y="0"/>
                  </a:lnTo>
                  <a:lnTo>
                    <a:pt x="7134349" y="3820"/>
                  </a:lnTo>
                  <a:lnTo>
                    <a:pt x="7179281" y="14881"/>
                  </a:lnTo>
                  <a:lnTo>
                    <a:pt x="7221176" y="32582"/>
                  </a:lnTo>
                  <a:lnTo>
                    <a:pt x="7259432" y="56322"/>
                  </a:lnTo>
                  <a:lnTo>
                    <a:pt x="7293451" y="85502"/>
                  </a:lnTo>
                  <a:lnTo>
                    <a:pt x="7322631" y="119521"/>
                  </a:lnTo>
                  <a:lnTo>
                    <a:pt x="7346371" y="157777"/>
                  </a:lnTo>
                  <a:lnTo>
                    <a:pt x="7364072" y="199672"/>
                  </a:lnTo>
                  <a:lnTo>
                    <a:pt x="7375133" y="244604"/>
                  </a:lnTo>
                  <a:lnTo>
                    <a:pt x="7378954" y="291973"/>
                  </a:lnTo>
                  <a:close/>
                </a:path>
              </a:pathLst>
            </a:custGeom>
            <a:ln w="25400">
              <a:solidFill>
                <a:srgbClr val="DEE7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820417" y="2643632"/>
            <a:ext cx="6754495" cy="17272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1300" marR="5080" indent="-228600">
              <a:lnSpc>
                <a:spcPct val="91700"/>
              </a:lnSpc>
              <a:spcBef>
                <a:spcPts val="300"/>
              </a:spcBef>
              <a:buChar char="•"/>
              <a:tabLst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Международное исследование </a:t>
            </a:r>
            <a:r>
              <a:rPr sz="2000" spc="-5" dirty="0">
                <a:latin typeface="Calibri"/>
                <a:cs typeface="Calibri"/>
              </a:rPr>
              <a:t>качества </a:t>
            </a:r>
            <a:r>
              <a:rPr sz="2000" spc="-10" dirty="0">
                <a:latin typeface="Calibri"/>
                <a:cs typeface="Calibri"/>
              </a:rPr>
              <a:t>математического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естественно-научного образования </a:t>
            </a:r>
            <a:r>
              <a:rPr sz="2000" dirty="0">
                <a:latin typeface="Calibri"/>
                <a:cs typeface="Calibri"/>
              </a:rPr>
              <a:t>в 4-х, 8-х </a:t>
            </a:r>
            <a:r>
              <a:rPr sz="2000" spc="-5" dirty="0">
                <a:latin typeface="Calibri"/>
                <a:cs typeface="Calibri"/>
              </a:rPr>
              <a:t>классах. </a:t>
            </a:r>
            <a:r>
              <a:rPr sz="2000" dirty="0">
                <a:latin typeface="Calibri"/>
                <a:cs typeface="Calibri"/>
              </a:rPr>
              <a:t>(2019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г. </a:t>
            </a:r>
            <a:r>
              <a:rPr sz="2000" dirty="0">
                <a:latin typeface="Calibri"/>
                <a:cs typeface="Calibri"/>
              </a:rPr>
              <a:t>- 4 </a:t>
            </a:r>
            <a:r>
              <a:rPr sz="2000" spc="-5" dirty="0">
                <a:latin typeface="Calibri"/>
                <a:cs typeface="Calibri"/>
              </a:rPr>
              <a:t>класс естественно-научная грамотность </a:t>
            </a:r>
            <a:r>
              <a:rPr sz="2000" dirty="0">
                <a:latin typeface="Calibri"/>
                <a:cs typeface="Calibri"/>
              </a:rPr>
              <a:t>– 3 </a:t>
            </a:r>
            <a:r>
              <a:rPr sz="2000" spc="-10" dirty="0">
                <a:latin typeface="Calibri"/>
                <a:cs typeface="Calibri"/>
              </a:rPr>
              <a:t>место,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математическая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грамотность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6 </a:t>
            </a:r>
            <a:r>
              <a:rPr sz="2000" spc="-10" dirty="0">
                <a:latin typeface="Calibri"/>
                <a:cs typeface="Calibri"/>
              </a:rPr>
              <a:t>место. </a:t>
            </a:r>
            <a:r>
              <a:rPr sz="2000" dirty="0">
                <a:latin typeface="Calibri"/>
                <a:cs typeface="Calibri"/>
              </a:rPr>
              <a:t>8 </a:t>
            </a:r>
            <a:r>
              <a:rPr sz="2000" spc="-10" dirty="0">
                <a:latin typeface="Calibri"/>
                <a:cs typeface="Calibri"/>
              </a:rPr>
              <a:t>класс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endParaRPr sz="2000">
              <a:latin typeface="Calibri"/>
              <a:cs typeface="Calibri"/>
            </a:endParaRPr>
          </a:p>
          <a:p>
            <a:pPr marL="241300" marR="1720214">
              <a:lnSpc>
                <a:spcPts val="2200"/>
              </a:lnSpc>
              <a:spcBef>
                <a:spcPts val="40"/>
              </a:spcBef>
            </a:pPr>
            <a:r>
              <a:rPr sz="2000" spc="-5" dirty="0">
                <a:latin typeface="Calibri"/>
                <a:cs typeface="Calibri"/>
              </a:rPr>
              <a:t>естественно-научная грамотность </a:t>
            </a:r>
            <a:r>
              <a:rPr sz="2000" dirty="0">
                <a:latin typeface="Calibri"/>
                <a:cs typeface="Calibri"/>
              </a:rPr>
              <a:t>– 5 </a:t>
            </a:r>
            <a:r>
              <a:rPr sz="2000" spc="-10" dirty="0">
                <a:latin typeface="Calibri"/>
                <a:cs typeface="Calibri"/>
              </a:rPr>
              <a:t>место,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математическая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грамотность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6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место.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38823" y="2626232"/>
            <a:ext cx="1358900" cy="1694180"/>
            <a:chOff x="238823" y="2626232"/>
            <a:chExt cx="1358900" cy="1694180"/>
          </a:xfrm>
        </p:grpSpPr>
        <p:sp>
          <p:nvSpPr>
            <p:cNvPr id="17" name="object 17"/>
            <p:cNvSpPr/>
            <p:nvPr/>
          </p:nvSpPr>
          <p:spPr>
            <a:xfrm>
              <a:off x="251523" y="2638932"/>
              <a:ext cx="1333500" cy="1668780"/>
            </a:xfrm>
            <a:custGeom>
              <a:avLst/>
              <a:gdLst/>
              <a:ahLst/>
              <a:cxnLst/>
              <a:rect l="l" t="t" r="r" b="b"/>
              <a:pathLst>
                <a:path w="1333500" h="1668779">
                  <a:moveTo>
                    <a:pt x="1110932" y="0"/>
                  </a:moveTo>
                  <a:lnTo>
                    <a:pt x="222199" y="0"/>
                  </a:lnTo>
                  <a:lnTo>
                    <a:pt x="177417" y="4512"/>
                  </a:lnTo>
                  <a:lnTo>
                    <a:pt x="135708" y="17454"/>
                  </a:lnTo>
                  <a:lnTo>
                    <a:pt x="97964" y="37933"/>
                  </a:lnTo>
                  <a:lnTo>
                    <a:pt x="65079" y="65055"/>
                  </a:lnTo>
                  <a:lnTo>
                    <a:pt x="37947" y="97928"/>
                  </a:lnTo>
                  <a:lnTo>
                    <a:pt x="17461" y="135659"/>
                  </a:lnTo>
                  <a:lnTo>
                    <a:pt x="4514" y="177355"/>
                  </a:lnTo>
                  <a:lnTo>
                    <a:pt x="0" y="222122"/>
                  </a:lnTo>
                  <a:lnTo>
                    <a:pt x="0" y="1446148"/>
                  </a:lnTo>
                  <a:lnTo>
                    <a:pt x="4514" y="1490916"/>
                  </a:lnTo>
                  <a:lnTo>
                    <a:pt x="17461" y="1532612"/>
                  </a:lnTo>
                  <a:lnTo>
                    <a:pt x="37947" y="1570343"/>
                  </a:lnTo>
                  <a:lnTo>
                    <a:pt x="65079" y="1603216"/>
                  </a:lnTo>
                  <a:lnTo>
                    <a:pt x="97964" y="1630338"/>
                  </a:lnTo>
                  <a:lnTo>
                    <a:pt x="135708" y="1650817"/>
                  </a:lnTo>
                  <a:lnTo>
                    <a:pt x="177417" y="1663759"/>
                  </a:lnTo>
                  <a:lnTo>
                    <a:pt x="222199" y="1668271"/>
                  </a:lnTo>
                  <a:lnTo>
                    <a:pt x="1110932" y="1668271"/>
                  </a:lnTo>
                  <a:lnTo>
                    <a:pt x="1155741" y="1663759"/>
                  </a:lnTo>
                  <a:lnTo>
                    <a:pt x="1197469" y="1650817"/>
                  </a:lnTo>
                  <a:lnTo>
                    <a:pt x="1235222" y="1630338"/>
                  </a:lnTo>
                  <a:lnTo>
                    <a:pt x="1268110" y="1603216"/>
                  </a:lnTo>
                  <a:lnTo>
                    <a:pt x="1295242" y="1570343"/>
                  </a:lnTo>
                  <a:lnTo>
                    <a:pt x="1315725" y="1532612"/>
                  </a:lnTo>
                  <a:lnTo>
                    <a:pt x="1328669" y="1490916"/>
                  </a:lnTo>
                  <a:lnTo>
                    <a:pt x="1333182" y="1446148"/>
                  </a:lnTo>
                  <a:lnTo>
                    <a:pt x="1333182" y="222122"/>
                  </a:lnTo>
                  <a:lnTo>
                    <a:pt x="1328669" y="177355"/>
                  </a:lnTo>
                  <a:lnTo>
                    <a:pt x="1315725" y="135659"/>
                  </a:lnTo>
                  <a:lnTo>
                    <a:pt x="1295242" y="97928"/>
                  </a:lnTo>
                  <a:lnTo>
                    <a:pt x="1268110" y="65055"/>
                  </a:lnTo>
                  <a:lnTo>
                    <a:pt x="1235222" y="37933"/>
                  </a:lnTo>
                  <a:lnTo>
                    <a:pt x="1197469" y="17454"/>
                  </a:lnTo>
                  <a:lnTo>
                    <a:pt x="1155741" y="4512"/>
                  </a:lnTo>
                  <a:lnTo>
                    <a:pt x="111093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1523" y="2638932"/>
              <a:ext cx="1333500" cy="1668780"/>
            </a:xfrm>
            <a:custGeom>
              <a:avLst/>
              <a:gdLst/>
              <a:ahLst/>
              <a:cxnLst/>
              <a:rect l="l" t="t" r="r" b="b"/>
              <a:pathLst>
                <a:path w="1333500" h="1668779">
                  <a:moveTo>
                    <a:pt x="0" y="222122"/>
                  </a:moveTo>
                  <a:lnTo>
                    <a:pt x="4514" y="177355"/>
                  </a:lnTo>
                  <a:lnTo>
                    <a:pt x="17461" y="135659"/>
                  </a:lnTo>
                  <a:lnTo>
                    <a:pt x="37947" y="97928"/>
                  </a:lnTo>
                  <a:lnTo>
                    <a:pt x="65079" y="65055"/>
                  </a:lnTo>
                  <a:lnTo>
                    <a:pt x="97964" y="37933"/>
                  </a:lnTo>
                  <a:lnTo>
                    <a:pt x="135708" y="17454"/>
                  </a:lnTo>
                  <a:lnTo>
                    <a:pt x="177417" y="4512"/>
                  </a:lnTo>
                  <a:lnTo>
                    <a:pt x="222199" y="0"/>
                  </a:lnTo>
                  <a:lnTo>
                    <a:pt x="1110932" y="0"/>
                  </a:lnTo>
                  <a:lnTo>
                    <a:pt x="1155741" y="4512"/>
                  </a:lnTo>
                  <a:lnTo>
                    <a:pt x="1197469" y="17454"/>
                  </a:lnTo>
                  <a:lnTo>
                    <a:pt x="1235222" y="37933"/>
                  </a:lnTo>
                  <a:lnTo>
                    <a:pt x="1268110" y="65055"/>
                  </a:lnTo>
                  <a:lnTo>
                    <a:pt x="1295242" y="97928"/>
                  </a:lnTo>
                  <a:lnTo>
                    <a:pt x="1315725" y="135659"/>
                  </a:lnTo>
                  <a:lnTo>
                    <a:pt x="1328669" y="177355"/>
                  </a:lnTo>
                  <a:lnTo>
                    <a:pt x="1333182" y="222122"/>
                  </a:lnTo>
                  <a:lnTo>
                    <a:pt x="1333182" y="1446148"/>
                  </a:lnTo>
                  <a:lnTo>
                    <a:pt x="1328669" y="1490916"/>
                  </a:lnTo>
                  <a:lnTo>
                    <a:pt x="1315725" y="1532612"/>
                  </a:lnTo>
                  <a:lnTo>
                    <a:pt x="1295242" y="1570343"/>
                  </a:lnTo>
                  <a:lnTo>
                    <a:pt x="1268110" y="1603216"/>
                  </a:lnTo>
                  <a:lnTo>
                    <a:pt x="1235222" y="1630338"/>
                  </a:lnTo>
                  <a:lnTo>
                    <a:pt x="1197469" y="1650817"/>
                  </a:lnTo>
                  <a:lnTo>
                    <a:pt x="1155741" y="1663759"/>
                  </a:lnTo>
                  <a:lnTo>
                    <a:pt x="1110932" y="1668271"/>
                  </a:lnTo>
                  <a:lnTo>
                    <a:pt x="222199" y="1668271"/>
                  </a:lnTo>
                  <a:lnTo>
                    <a:pt x="177417" y="1663759"/>
                  </a:lnTo>
                  <a:lnTo>
                    <a:pt x="135708" y="1650817"/>
                  </a:lnTo>
                  <a:lnTo>
                    <a:pt x="97964" y="1630338"/>
                  </a:lnTo>
                  <a:lnTo>
                    <a:pt x="65079" y="1603216"/>
                  </a:lnTo>
                  <a:lnTo>
                    <a:pt x="37947" y="1570343"/>
                  </a:lnTo>
                  <a:lnTo>
                    <a:pt x="17461" y="1532612"/>
                  </a:lnTo>
                  <a:lnTo>
                    <a:pt x="4514" y="1490916"/>
                  </a:lnTo>
                  <a:lnTo>
                    <a:pt x="0" y="1446148"/>
                  </a:lnTo>
                  <a:lnTo>
                    <a:pt x="0" y="22212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76783" y="3277361"/>
            <a:ext cx="6845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572386" y="4650613"/>
            <a:ext cx="7404734" cy="1360170"/>
            <a:chOff x="1572386" y="4650613"/>
            <a:chExt cx="7404734" cy="1360170"/>
          </a:xfrm>
        </p:grpSpPr>
        <p:sp>
          <p:nvSpPr>
            <p:cNvPr id="21" name="object 21"/>
            <p:cNvSpPr/>
            <p:nvPr/>
          </p:nvSpPr>
          <p:spPr>
            <a:xfrm>
              <a:off x="1585086" y="4663313"/>
              <a:ext cx="7379334" cy="1334770"/>
            </a:xfrm>
            <a:custGeom>
              <a:avLst/>
              <a:gdLst/>
              <a:ahLst/>
              <a:cxnLst/>
              <a:rect l="l" t="t" r="r" b="b"/>
              <a:pathLst>
                <a:path w="7379334" h="1334770">
                  <a:moveTo>
                    <a:pt x="7156577" y="0"/>
                  </a:moveTo>
                  <a:lnTo>
                    <a:pt x="0" y="0"/>
                  </a:lnTo>
                  <a:lnTo>
                    <a:pt x="0" y="1334617"/>
                  </a:lnTo>
                  <a:lnTo>
                    <a:pt x="7156577" y="1334617"/>
                  </a:lnTo>
                  <a:lnTo>
                    <a:pt x="7201391" y="1330098"/>
                  </a:lnTo>
                  <a:lnTo>
                    <a:pt x="7243133" y="1317136"/>
                  </a:lnTo>
                  <a:lnTo>
                    <a:pt x="7280907" y="1296626"/>
                  </a:lnTo>
                  <a:lnTo>
                    <a:pt x="7313818" y="1269463"/>
                  </a:lnTo>
                  <a:lnTo>
                    <a:pt x="7340973" y="1236541"/>
                  </a:lnTo>
                  <a:lnTo>
                    <a:pt x="7361477" y="1198754"/>
                  </a:lnTo>
                  <a:lnTo>
                    <a:pt x="7374435" y="1156997"/>
                  </a:lnTo>
                  <a:lnTo>
                    <a:pt x="7378954" y="1112164"/>
                  </a:lnTo>
                  <a:lnTo>
                    <a:pt x="7378954" y="222376"/>
                  </a:lnTo>
                  <a:lnTo>
                    <a:pt x="7374435" y="177562"/>
                  </a:lnTo>
                  <a:lnTo>
                    <a:pt x="7361477" y="135820"/>
                  </a:lnTo>
                  <a:lnTo>
                    <a:pt x="7340973" y="98046"/>
                  </a:lnTo>
                  <a:lnTo>
                    <a:pt x="7313818" y="65135"/>
                  </a:lnTo>
                  <a:lnTo>
                    <a:pt x="7280907" y="37980"/>
                  </a:lnTo>
                  <a:lnTo>
                    <a:pt x="7243133" y="17476"/>
                  </a:lnTo>
                  <a:lnTo>
                    <a:pt x="7201391" y="4518"/>
                  </a:lnTo>
                  <a:lnTo>
                    <a:pt x="7156577" y="0"/>
                  </a:lnTo>
                  <a:close/>
                </a:path>
              </a:pathLst>
            </a:custGeom>
            <a:solidFill>
              <a:srgbClr val="D7D2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85086" y="4663313"/>
              <a:ext cx="7379334" cy="1334770"/>
            </a:xfrm>
            <a:custGeom>
              <a:avLst/>
              <a:gdLst/>
              <a:ahLst/>
              <a:cxnLst/>
              <a:rect l="l" t="t" r="r" b="b"/>
              <a:pathLst>
                <a:path w="7379334" h="1334770">
                  <a:moveTo>
                    <a:pt x="7378954" y="222376"/>
                  </a:moveTo>
                  <a:lnTo>
                    <a:pt x="7378954" y="1112164"/>
                  </a:lnTo>
                  <a:lnTo>
                    <a:pt x="7374435" y="1156997"/>
                  </a:lnTo>
                  <a:lnTo>
                    <a:pt x="7361477" y="1198754"/>
                  </a:lnTo>
                  <a:lnTo>
                    <a:pt x="7340973" y="1236541"/>
                  </a:lnTo>
                  <a:lnTo>
                    <a:pt x="7313818" y="1269463"/>
                  </a:lnTo>
                  <a:lnTo>
                    <a:pt x="7280907" y="1296626"/>
                  </a:lnTo>
                  <a:lnTo>
                    <a:pt x="7243133" y="1317136"/>
                  </a:lnTo>
                  <a:lnTo>
                    <a:pt x="7201391" y="1330098"/>
                  </a:lnTo>
                  <a:lnTo>
                    <a:pt x="7156577" y="1334617"/>
                  </a:lnTo>
                  <a:lnTo>
                    <a:pt x="0" y="1334617"/>
                  </a:lnTo>
                  <a:lnTo>
                    <a:pt x="0" y="0"/>
                  </a:lnTo>
                  <a:lnTo>
                    <a:pt x="7156577" y="0"/>
                  </a:lnTo>
                  <a:lnTo>
                    <a:pt x="7201391" y="4518"/>
                  </a:lnTo>
                  <a:lnTo>
                    <a:pt x="7243133" y="17476"/>
                  </a:lnTo>
                  <a:lnTo>
                    <a:pt x="7280907" y="37980"/>
                  </a:lnTo>
                  <a:lnTo>
                    <a:pt x="7313818" y="65135"/>
                  </a:lnTo>
                  <a:lnTo>
                    <a:pt x="7340973" y="98046"/>
                  </a:lnTo>
                  <a:lnTo>
                    <a:pt x="7361477" y="135820"/>
                  </a:lnTo>
                  <a:lnTo>
                    <a:pt x="7374435" y="177562"/>
                  </a:lnTo>
                  <a:lnTo>
                    <a:pt x="7378954" y="222376"/>
                  </a:lnTo>
                  <a:close/>
                </a:path>
              </a:pathLst>
            </a:custGeom>
            <a:ln w="25400">
              <a:solidFill>
                <a:srgbClr val="D7D2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820417" y="4716526"/>
            <a:ext cx="6553834" cy="1169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305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Международная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программа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 </a:t>
            </a:r>
            <a:r>
              <a:rPr sz="2000" spc="-15" dirty="0">
                <a:latin typeface="Calibri"/>
                <a:cs typeface="Calibri"/>
              </a:rPr>
              <a:t>оценке</a:t>
            </a:r>
            <a:r>
              <a:rPr sz="2000" spc="-5" dirty="0">
                <a:latin typeface="Calibri"/>
                <a:cs typeface="Calibri"/>
              </a:rPr>
              <a:t> образовательных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05"/>
              </a:lnSpc>
            </a:pPr>
            <a:r>
              <a:rPr sz="2000" spc="-10" dirty="0">
                <a:latin typeface="Calibri"/>
                <a:cs typeface="Calibri"/>
              </a:rPr>
              <a:t>достижений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учащихся</a:t>
            </a:r>
            <a:r>
              <a:rPr sz="2000" dirty="0">
                <a:latin typeface="Calibri"/>
                <a:cs typeface="Calibri"/>
              </a:rPr>
              <a:t> (2018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г.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естественно-научная</a:t>
            </a:r>
            <a:endParaRPr sz="2000">
              <a:latin typeface="Calibri"/>
              <a:cs typeface="Calibri"/>
            </a:endParaRPr>
          </a:p>
          <a:p>
            <a:pPr marL="241300" marR="5080">
              <a:lnSpc>
                <a:spcPts val="2200"/>
              </a:lnSpc>
              <a:spcBef>
                <a:spcPts val="140"/>
              </a:spcBef>
            </a:pPr>
            <a:r>
              <a:rPr sz="2000" spc="-5" dirty="0">
                <a:latin typeface="Calibri"/>
                <a:cs typeface="Calibri"/>
              </a:rPr>
              <a:t>грамотность </a:t>
            </a:r>
            <a:r>
              <a:rPr sz="2000" dirty="0">
                <a:latin typeface="Calibri"/>
                <a:cs typeface="Calibri"/>
              </a:rPr>
              <a:t>– 33 </a:t>
            </a:r>
            <a:r>
              <a:rPr sz="2000" spc="-5" dirty="0">
                <a:latin typeface="Calibri"/>
                <a:cs typeface="Calibri"/>
              </a:rPr>
              <a:t>место, </a:t>
            </a:r>
            <a:r>
              <a:rPr sz="2000" spc="-10" dirty="0">
                <a:latin typeface="Calibri"/>
                <a:cs typeface="Calibri"/>
              </a:rPr>
              <a:t>математическая </a:t>
            </a:r>
            <a:r>
              <a:rPr sz="2000" spc="-5" dirty="0">
                <a:latin typeface="Calibri"/>
                <a:cs typeface="Calibri"/>
              </a:rPr>
              <a:t>грамотность </a:t>
            </a:r>
            <a:r>
              <a:rPr sz="2000" dirty="0">
                <a:latin typeface="Calibri"/>
                <a:cs typeface="Calibri"/>
              </a:rPr>
              <a:t>– 30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место,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читательская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грамотность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 31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место).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38823" y="4412234"/>
            <a:ext cx="1358900" cy="1694180"/>
            <a:chOff x="238823" y="4412234"/>
            <a:chExt cx="1358900" cy="1694180"/>
          </a:xfrm>
        </p:grpSpPr>
        <p:sp>
          <p:nvSpPr>
            <p:cNvPr id="25" name="object 25"/>
            <p:cNvSpPr/>
            <p:nvPr/>
          </p:nvSpPr>
          <p:spPr>
            <a:xfrm>
              <a:off x="251523" y="4424934"/>
              <a:ext cx="1333500" cy="1668780"/>
            </a:xfrm>
            <a:custGeom>
              <a:avLst/>
              <a:gdLst/>
              <a:ahLst/>
              <a:cxnLst/>
              <a:rect l="l" t="t" r="r" b="b"/>
              <a:pathLst>
                <a:path w="1333500" h="1668779">
                  <a:moveTo>
                    <a:pt x="1110932" y="0"/>
                  </a:moveTo>
                  <a:lnTo>
                    <a:pt x="222199" y="0"/>
                  </a:lnTo>
                  <a:lnTo>
                    <a:pt x="177417" y="4512"/>
                  </a:lnTo>
                  <a:lnTo>
                    <a:pt x="135708" y="17456"/>
                  </a:lnTo>
                  <a:lnTo>
                    <a:pt x="97964" y="37940"/>
                  </a:lnTo>
                  <a:lnTo>
                    <a:pt x="65079" y="65071"/>
                  </a:lnTo>
                  <a:lnTo>
                    <a:pt x="37947" y="97959"/>
                  </a:lnTo>
                  <a:lnTo>
                    <a:pt x="17461" y="135713"/>
                  </a:lnTo>
                  <a:lnTo>
                    <a:pt x="4514" y="177440"/>
                  </a:lnTo>
                  <a:lnTo>
                    <a:pt x="0" y="222250"/>
                  </a:lnTo>
                  <a:lnTo>
                    <a:pt x="0" y="1446161"/>
                  </a:lnTo>
                  <a:lnTo>
                    <a:pt x="4514" y="1490943"/>
                  </a:lnTo>
                  <a:lnTo>
                    <a:pt x="17461" y="1532652"/>
                  </a:lnTo>
                  <a:lnTo>
                    <a:pt x="37947" y="1570396"/>
                  </a:lnTo>
                  <a:lnTo>
                    <a:pt x="65079" y="1603281"/>
                  </a:lnTo>
                  <a:lnTo>
                    <a:pt x="97964" y="1630413"/>
                  </a:lnTo>
                  <a:lnTo>
                    <a:pt x="135708" y="1650899"/>
                  </a:lnTo>
                  <a:lnTo>
                    <a:pt x="177417" y="1663846"/>
                  </a:lnTo>
                  <a:lnTo>
                    <a:pt x="222199" y="1668360"/>
                  </a:lnTo>
                  <a:lnTo>
                    <a:pt x="1110932" y="1668360"/>
                  </a:lnTo>
                  <a:lnTo>
                    <a:pt x="1155741" y="1663846"/>
                  </a:lnTo>
                  <a:lnTo>
                    <a:pt x="1197469" y="1650899"/>
                  </a:lnTo>
                  <a:lnTo>
                    <a:pt x="1235222" y="1630413"/>
                  </a:lnTo>
                  <a:lnTo>
                    <a:pt x="1268110" y="1603281"/>
                  </a:lnTo>
                  <a:lnTo>
                    <a:pt x="1295242" y="1570396"/>
                  </a:lnTo>
                  <a:lnTo>
                    <a:pt x="1315725" y="1532652"/>
                  </a:lnTo>
                  <a:lnTo>
                    <a:pt x="1328669" y="1490943"/>
                  </a:lnTo>
                  <a:lnTo>
                    <a:pt x="1333182" y="1446161"/>
                  </a:lnTo>
                  <a:lnTo>
                    <a:pt x="1333182" y="222250"/>
                  </a:lnTo>
                  <a:lnTo>
                    <a:pt x="1328669" y="177440"/>
                  </a:lnTo>
                  <a:lnTo>
                    <a:pt x="1315725" y="135713"/>
                  </a:lnTo>
                  <a:lnTo>
                    <a:pt x="1295242" y="97959"/>
                  </a:lnTo>
                  <a:lnTo>
                    <a:pt x="1268110" y="65071"/>
                  </a:lnTo>
                  <a:lnTo>
                    <a:pt x="1235222" y="37940"/>
                  </a:lnTo>
                  <a:lnTo>
                    <a:pt x="1197469" y="17456"/>
                  </a:lnTo>
                  <a:lnTo>
                    <a:pt x="1155741" y="4512"/>
                  </a:lnTo>
                  <a:lnTo>
                    <a:pt x="1110932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1523" y="4424934"/>
              <a:ext cx="1333500" cy="1668780"/>
            </a:xfrm>
            <a:custGeom>
              <a:avLst/>
              <a:gdLst/>
              <a:ahLst/>
              <a:cxnLst/>
              <a:rect l="l" t="t" r="r" b="b"/>
              <a:pathLst>
                <a:path w="1333500" h="1668779">
                  <a:moveTo>
                    <a:pt x="0" y="222250"/>
                  </a:moveTo>
                  <a:lnTo>
                    <a:pt x="4514" y="177440"/>
                  </a:lnTo>
                  <a:lnTo>
                    <a:pt x="17461" y="135713"/>
                  </a:lnTo>
                  <a:lnTo>
                    <a:pt x="37947" y="97959"/>
                  </a:lnTo>
                  <a:lnTo>
                    <a:pt x="65079" y="65071"/>
                  </a:lnTo>
                  <a:lnTo>
                    <a:pt x="97964" y="37940"/>
                  </a:lnTo>
                  <a:lnTo>
                    <a:pt x="135708" y="17456"/>
                  </a:lnTo>
                  <a:lnTo>
                    <a:pt x="177417" y="4512"/>
                  </a:lnTo>
                  <a:lnTo>
                    <a:pt x="222199" y="0"/>
                  </a:lnTo>
                  <a:lnTo>
                    <a:pt x="1110932" y="0"/>
                  </a:lnTo>
                  <a:lnTo>
                    <a:pt x="1155741" y="4512"/>
                  </a:lnTo>
                  <a:lnTo>
                    <a:pt x="1197469" y="17456"/>
                  </a:lnTo>
                  <a:lnTo>
                    <a:pt x="1235222" y="37940"/>
                  </a:lnTo>
                  <a:lnTo>
                    <a:pt x="1268110" y="65071"/>
                  </a:lnTo>
                  <a:lnTo>
                    <a:pt x="1295242" y="97959"/>
                  </a:lnTo>
                  <a:lnTo>
                    <a:pt x="1315725" y="135713"/>
                  </a:lnTo>
                  <a:lnTo>
                    <a:pt x="1328669" y="177440"/>
                  </a:lnTo>
                  <a:lnTo>
                    <a:pt x="1333182" y="222250"/>
                  </a:lnTo>
                  <a:lnTo>
                    <a:pt x="1333182" y="1446161"/>
                  </a:lnTo>
                  <a:lnTo>
                    <a:pt x="1328669" y="1490943"/>
                  </a:lnTo>
                  <a:lnTo>
                    <a:pt x="1315725" y="1532652"/>
                  </a:lnTo>
                  <a:lnTo>
                    <a:pt x="1295242" y="1570396"/>
                  </a:lnTo>
                  <a:lnTo>
                    <a:pt x="1268110" y="1603281"/>
                  </a:lnTo>
                  <a:lnTo>
                    <a:pt x="1235222" y="1630413"/>
                  </a:lnTo>
                  <a:lnTo>
                    <a:pt x="1197469" y="1650899"/>
                  </a:lnTo>
                  <a:lnTo>
                    <a:pt x="1155741" y="1663846"/>
                  </a:lnTo>
                  <a:lnTo>
                    <a:pt x="1110932" y="1668360"/>
                  </a:lnTo>
                  <a:lnTo>
                    <a:pt x="222199" y="1668360"/>
                  </a:lnTo>
                  <a:lnTo>
                    <a:pt x="177417" y="1663846"/>
                  </a:lnTo>
                  <a:lnTo>
                    <a:pt x="135708" y="1650899"/>
                  </a:lnTo>
                  <a:lnTo>
                    <a:pt x="97964" y="1630413"/>
                  </a:lnTo>
                  <a:lnTo>
                    <a:pt x="65079" y="1603281"/>
                  </a:lnTo>
                  <a:lnTo>
                    <a:pt x="37947" y="1570396"/>
                  </a:lnTo>
                  <a:lnTo>
                    <a:pt x="17461" y="1532652"/>
                  </a:lnTo>
                  <a:lnTo>
                    <a:pt x="4514" y="1490943"/>
                  </a:lnTo>
                  <a:lnTo>
                    <a:pt x="0" y="1446161"/>
                  </a:lnTo>
                  <a:lnTo>
                    <a:pt x="0" y="22225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68223" y="5063439"/>
            <a:ext cx="5016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PI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44648" y="6070193"/>
            <a:ext cx="66541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ED086B"/>
                </a:solidFill>
                <a:latin typeface="Arial"/>
                <a:cs typeface="Arial"/>
              </a:rPr>
              <a:t>Вопросы</a:t>
            </a:r>
            <a:r>
              <a:rPr sz="2000" b="1" spc="-30" dirty="0">
                <a:solidFill>
                  <a:srgbClr val="ED086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D086B"/>
                </a:solidFill>
                <a:latin typeface="Arial"/>
                <a:cs typeface="Arial"/>
              </a:rPr>
              <a:t>повышения</a:t>
            </a:r>
            <a:r>
              <a:rPr sz="2000" b="1" spc="-50" dirty="0">
                <a:solidFill>
                  <a:srgbClr val="ED086B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ED086B"/>
                </a:solidFill>
                <a:latin typeface="Arial"/>
                <a:cs typeface="Arial"/>
              </a:rPr>
              <a:t>функциональной</a:t>
            </a:r>
            <a:r>
              <a:rPr sz="2000" b="1" spc="-20" dirty="0">
                <a:solidFill>
                  <a:srgbClr val="ED086B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ED086B"/>
                </a:solidFill>
                <a:latin typeface="Arial"/>
                <a:cs typeface="Arial"/>
              </a:rPr>
              <a:t>грамотности</a:t>
            </a:r>
            <a:endParaRPr sz="20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2000" b="1" dirty="0">
                <a:solidFill>
                  <a:srgbClr val="ED086B"/>
                </a:solidFill>
                <a:latin typeface="Arial"/>
                <a:cs typeface="Arial"/>
              </a:rPr>
              <a:t>–</a:t>
            </a:r>
            <a:r>
              <a:rPr sz="2000" b="1" spc="-25" dirty="0">
                <a:solidFill>
                  <a:srgbClr val="ED086B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ED086B"/>
                </a:solidFill>
                <a:latin typeface="Arial"/>
                <a:cs typeface="Arial"/>
              </a:rPr>
              <a:t>задача</a:t>
            </a:r>
            <a:r>
              <a:rPr sz="2000" b="1" spc="-25" dirty="0">
                <a:solidFill>
                  <a:srgbClr val="ED086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D086B"/>
                </a:solidFill>
                <a:latin typeface="Arial"/>
                <a:cs typeface="Arial"/>
              </a:rPr>
              <a:t>на</a:t>
            </a:r>
            <a:r>
              <a:rPr sz="2000" b="1" spc="-20" dirty="0">
                <a:solidFill>
                  <a:srgbClr val="ED086B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ED086B"/>
                </a:solidFill>
                <a:latin typeface="Arial"/>
                <a:cs typeface="Arial"/>
              </a:rPr>
              <a:t>ближайшие</a:t>
            </a:r>
            <a:r>
              <a:rPr sz="2000" b="1" spc="-65" dirty="0">
                <a:solidFill>
                  <a:srgbClr val="ED086B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ED086B"/>
                </a:solidFill>
                <a:latin typeface="Arial"/>
                <a:cs typeface="Arial"/>
              </a:rPr>
              <a:t>годы.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873" y="68402"/>
            <a:ext cx="82200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974707"/>
                </a:solidFill>
              </a:rPr>
              <a:t>Как</a:t>
            </a:r>
            <a:r>
              <a:rPr sz="2400" spc="-25" dirty="0">
                <a:solidFill>
                  <a:srgbClr val="974707"/>
                </a:solidFill>
              </a:rPr>
              <a:t> </a:t>
            </a:r>
            <a:r>
              <a:rPr sz="2400" spc="-5" dirty="0">
                <a:solidFill>
                  <a:srgbClr val="974707"/>
                </a:solidFill>
              </a:rPr>
              <a:t>навыки</a:t>
            </a:r>
            <a:r>
              <a:rPr sz="2400" spc="10" dirty="0">
                <a:solidFill>
                  <a:srgbClr val="974707"/>
                </a:solidFill>
              </a:rPr>
              <a:t> </a:t>
            </a:r>
            <a:r>
              <a:rPr sz="2400" spc="-5" dirty="0">
                <a:solidFill>
                  <a:srgbClr val="974707"/>
                </a:solidFill>
              </a:rPr>
              <a:t>XXI</a:t>
            </a:r>
            <a:r>
              <a:rPr sz="2400" spc="10" dirty="0">
                <a:solidFill>
                  <a:srgbClr val="974707"/>
                </a:solidFill>
              </a:rPr>
              <a:t> </a:t>
            </a:r>
            <a:r>
              <a:rPr sz="2400" spc="-10" dirty="0">
                <a:solidFill>
                  <a:srgbClr val="974707"/>
                </a:solidFill>
              </a:rPr>
              <a:t>века</a:t>
            </a:r>
            <a:r>
              <a:rPr sz="2400" dirty="0">
                <a:solidFill>
                  <a:srgbClr val="974707"/>
                </a:solidFill>
              </a:rPr>
              <a:t> </a:t>
            </a:r>
            <a:r>
              <a:rPr sz="2400" spc="-5" dirty="0">
                <a:solidFill>
                  <a:srgbClr val="974707"/>
                </a:solidFill>
              </a:rPr>
              <a:t>нашли </a:t>
            </a:r>
            <a:r>
              <a:rPr sz="2400" spc="-10" dirty="0">
                <a:solidFill>
                  <a:srgbClr val="974707"/>
                </a:solidFill>
              </a:rPr>
              <a:t>отражение</a:t>
            </a:r>
            <a:r>
              <a:rPr sz="2400" dirty="0">
                <a:solidFill>
                  <a:srgbClr val="974707"/>
                </a:solidFill>
              </a:rPr>
              <a:t> в</a:t>
            </a:r>
            <a:r>
              <a:rPr sz="2400" spc="-10" dirty="0">
                <a:solidFill>
                  <a:srgbClr val="974707"/>
                </a:solidFill>
              </a:rPr>
              <a:t> </a:t>
            </a:r>
            <a:r>
              <a:rPr sz="2400" spc="-5" dirty="0">
                <a:solidFill>
                  <a:srgbClr val="974707"/>
                </a:solidFill>
              </a:rPr>
              <a:t>обновленных </a:t>
            </a:r>
            <a:r>
              <a:rPr sz="2400" spc="-20" dirty="0">
                <a:solidFill>
                  <a:srgbClr val="974707"/>
                </a:solidFill>
              </a:rPr>
              <a:t>ФГОС?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476707"/>
            <a:ext cx="9144000" cy="1200785"/>
          </a:xfrm>
          <a:custGeom>
            <a:avLst/>
            <a:gdLst/>
            <a:ahLst/>
            <a:cxnLst/>
            <a:rect l="l" t="t" r="r" b="b"/>
            <a:pathLst>
              <a:path w="9144000" h="1200785">
                <a:moveTo>
                  <a:pt x="9144000" y="0"/>
                </a:moveTo>
                <a:lnTo>
                  <a:pt x="0" y="0"/>
                </a:lnTo>
                <a:lnTo>
                  <a:pt x="0" y="1200327"/>
                </a:lnTo>
                <a:lnTo>
                  <a:pt x="9144000" y="1200327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1640" y="509396"/>
            <a:ext cx="8644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solidFill>
                  <a:srgbClr val="205868"/>
                </a:solidFill>
                <a:latin typeface="Microsoft Sans Serif"/>
                <a:cs typeface="Microsoft Sans Serif"/>
              </a:rPr>
              <a:t>Указ</a:t>
            </a:r>
            <a:r>
              <a:rPr sz="1800" spc="320" dirty="0">
                <a:solidFill>
                  <a:srgbClr val="205868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05868"/>
                </a:solidFill>
                <a:latin typeface="Microsoft Sans Serif"/>
                <a:cs typeface="Microsoft Sans Serif"/>
              </a:rPr>
              <a:t>Президента</a:t>
            </a:r>
            <a:r>
              <a:rPr sz="1800" spc="310" dirty="0">
                <a:solidFill>
                  <a:srgbClr val="205868"/>
                </a:solidFill>
                <a:latin typeface="Microsoft Sans Serif"/>
                <a:cs typeface="Microsoft Sans Serif"/>
              </a:rPr>
              <a:t> </a:t>
            </a:r>
            <a:r>
              <a:rPr sz="1800" spc="-95" dirty="0">
                <a:solidFill>
                  <a:srgbClr val="205868"/>
                </a:solidFill>
                <a:latin typeface="Microsoft Sans Serif"/>
                <a:cs typeface="Microsoft Sans Serif"/>
              </a:rPr>
              <a:t>РФ</a:t>
            </a:r>
            <a:r>
              <a:rPr sz="1800" spc="315" dirty="0">
                <a:solidFill>
                  <a:srgbClr val="205868"/>
                </a:solidFill>
                <a:latin typeface="Microsoft Sans Serif"/>
                <a:cs typeface="Microsoft Sans Serif"/>
              </a:rPr>
              <a:t> </a:t>
            </a:r>
            <a:r>
              <a:rPr sz="1800" b="1" dirty="0">
                <a:solidFill>
                  <a:srgbClr val="205868"/>
                </a:solidFill>
                <a:latin typeface="Arial"/>
                <a:cs typeface="Arial"/>
              </a:rPr>
              <a:t>№</a:t>
            </a:r>
            <a:r>
              <a:rPr sz="1800" b="1" spc="295" dirty="0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05868"/>
                </a:solidFill>
                <a:latin typeface="Arial"/>
                <a:cs typeface="Arial"/>
              </a:rPr>
              <a:t>474</a:t>
            </a:r>
            <a:r>
              <a:rPr sz="1800" b="1" spc="290" dirty="0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05868"/>
                </a:solidFill>
                <a:latin typeface="Microsoft Sans Serif"/>
                <a:cs typeface="Microsoft Sans Serif"/>
              </a:rPr>
              <a:t>от</a:t>
            </a:r>
            <a:r>
              <a:rPr sz="1800" spc="315" dirty="0">
                <a:solidFill>
                  <a:srgbClr val="205868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205868"/>
                </a:solidFill>
                <a:latin typeface="Microsoft Sans Serif"/>
                <a:cs typeface="Microsoft Sans Serif"/>
              </a:rPr>
              <a:t>21.07.2020г.</a:t>
            </a:r>
            <a:r>
              <a:rPr sz="1800" spc="315" dirty="0">
                <a:solidFill>
                  <a:srgbClr val="205868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205868"/>
                </a:solidFill>
                <a:latin typeface="Microsoft Sans Serif"/>
                <a:cs typeface="Microsoft Sans Serif"/>
              </a:rPr>
              <a:t>«О</a:t>
            </a:r>
            <a:r>
              <a:rPr sz="1800" spc="320" dirty="0">
                <a:solidFill>
                  <a:srgbClr val="205868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205868"/>
                </a:solidFill>
                <a:latin typeface="Microsoft Sans Serif"/>
                <a:cs typeface="Microsoft Sans Serif"/>
              </a:rPr>
              <a:t>национальных</a:t>
            </a:r>
            <a:r>
              <a:rPr sz="1800" spc="310" dirty="0">
                <a:solidFill>
                  <a:srgbClr val="205868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5868"/>
                </a:solidFill>
                <a:latin typeface="Microsoft Sans Serif"/>
                <a:cs typeface="Microsoft Sans Serif"/>
              </a:rPr>
              <a:t>целях</a:t>
            </a:r>
            <a:r>
              <a:rPr sz="1800" spc="305" dirty="0">
                <a:solidFill>
                  <a:srgbClr val="205868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5868"/>
                </a:solidFill>
                <a:latin typeface="Microsoft Sans Serif"/>
                <a:cs typeface="Microsoft Sans Serif"/>
              </a:rPr>
              <a:t>развития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784097"/>
            <a:ext cx="3124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49705" algn="l"/>
                <a:tab pos="2860040" algn="l"/>
              </a:tabLst>
            </a:pPr>
            <a:r>
              <a:rPr sz="1800" spc="-85" dirty="0">
                <a:solidFill>
                  <a:srgbClr val="205868"/>
                </a:solidFill>
                <a:latin typeface="Microsoft Sans Serif"/>
                <a:cs typeface="Microsoft Sans Serif"/>
              </a:rPr>
              <a:t>Р</a:t>
            </a:r>
            <a:r>
              <a:rPr sz="1800" spc="-25" dirty="0">
                <a:solidFill>
                  <a:srgbClr val="205868"/>
                </a:solidFill>
                <a:latin typeface="Microsoft Sans Serif"/>
                <a:cs typeface="Microsoft Sans Serif"/>
              </a:rPr>
              <a:t>оссийс</a:t>
            </a:r>
            <a:r>
              <a:rPr sz="1800" dirty="0">
                <a:solidFill>
                  <a:srgbClr val="205868"/>
                </a:solidFill>
                <a:latin typeface="Microsoft Sans Serif"/>
                <a:cs typeface="Microsoft Sans Serif"/>
              </a:rPr>
              <a:t>к</a:t>
            </a:r>
            <a:r>
              <a:rPr sz="1800" spc="-20" dirty="0">
                <a:solidFill>
                  <a:srgbClr val="205868"/>
                </a:solidFill>
                <a:latin typeface="Microsoft Sans Serif"/>
                <a:cs typeface="Microsoft Sans Serif"/>
              </a:rPr>
              <a:t>о</a:t>
            </a:r>
            <a:r>
              <a:rPr sz="1800" spc="-5" dirty="0">
                <a:solidFill>
                  <a:srgbClr val="205868"/>
                </a:solidFill>
                <a:latin typeface="Microsoft Sans Serif"/>
                <a:cs typeface="Microsoft Sans Serif"/>
              </a:rPr>
              <a:t>й</a:t>
            </a:r>
            <a:r>
              <a:rPr sz="1800" dirty="0">
                <a:solidFill>
                  <a:srgbClr val="205868"/>
                </a:solidFill>
                <a:latin typeface="Microsoft Sans Serif"/>
                <a:cs typeface="Microsoft Sans Serif"/>
              </a:rPr>
              <a:t>	</a:t>
            </a:r>
            <a:r>
              <a:rPr sz="1800" spc="-105" dirty="0">
                <a:solidFill>
                  <a:srgbClr val="205868"/>
                </a:solidFill>
                <a:latin typeface="Microsoft Sans Serif"/>
                <a:cs typeface="Microsoft Sans Serif"/>
              </a:rPr>
              <a:t>Ф</a:t>
            </a:r>
            <a:r>
              <a:rPr sz="1800" spc="-110" dirty="0">
                <a:solidFill>
                  <a:srgbClr val="205868"/>
                </a:solidFill>
                <a:latin typeface="Microsoft Sans Serif"/>
                <a:cs typeface="Microsoft Sans Serif"/>
              </a:rPr>
              <a:t>е</a:t>
            </a:r>
            <a:r>
              <a:rPr sz="1800" dirty="0">
                <a:solidFill>
                  <a:srgbClr val="205868"/>
                </a:solidFill>
                <a:latin typeface="Microsoft Sans Serif"/>
                <a:cs typeface="Microsoft Sans Serif"/>
              </a:rPr>
              <a:t>д</a:t>
            </a:r>
            <a:r>
              <a:rPr sz="1800" spc="-5" dirty="0">
                <a:solidFill>
                  <a:srgbClr val="205868"/>
                </a:solidFill>
                <a:latin typeface="Microsoft Sans Serif"/>
                <a:cs typeface="Microsoft Sans Serif"/>
              </a:rPr>
              <a:t>е</a:t>
            </a:r>
            <a:r>
              <a:rPr sz="1800" spc="-10" dirty="0">
                <a:solidFill>
                  <a:srgbClr val="205868"/>
                </a:solidFill>
                <a:latin typeface="Microsoft Sans Serif"/>
                <a:cs typeface="Microsoft Sans Serif"/>
              </a:rPr>
              <a:t>рац</a:t>
            </a:r>
            <a:r>
              <a:rPr sz="1800" spc="-20" dirty="0">
                <a:solidFill>
                  <a:srgbClr val="205868"/>
                </a:solidFill>
                <a:latin typeface="Microsoft Sans Serif"/>
                <a:cs typeface="Microsoft Sans Serif"/>
              </a:rPr>
              <a:t>и</a:t>
            </a:r>
            <a:r>
              <a:rPr sz="1800" spc="-5" dirty="0">
                <a:solidFill>
                  <a:srgbClr val="205868"/>
                </a:solidFill>
                <a:latin typeface="Microsoft Sans Serif"/>
                <a:cs typeface="Microsoft Sans Serif"/>
              </a:rPr>
              <a:t>и</a:t>
            </a:r>
            <a:r>
              <a:rPr sz="1800" dirty="0">
                <a:solidFill>
                  <a:srgbClr val="205868"/>
                </a:solidFill>
                <a:latin typeface="Microsoft Sans Serif"/>
                <a:cs typeface="Microsoft Sans Serif"/>
              </a:rPr>
              <a:t>	</a:t>
            </a:r>
            <a:r>
              <a:rPr sz="1800" spc="-15" dirty="0">
                <a:solidFill>
                  <a:srgbClr val="205868"/>
                </a:solidFill>
                <a:latin typeface="Microsoft Sans Serif"/>
                <a:cs typeface="Microsoft Sans Serif"/>
              </a:rPr>
              <a:t>на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1434465" algn="l"/>
                <a:tab pos="1780539" algn="l"/>
              </a:tabLst>
            </a:pPr>
            <a:r>
              <a:rPr sz="1800" i="1" spc="-5" dirty="0">
                <a:solidFill>
                  <a:srgbClr val="205868"/>
                </a:solidFill>
                <a:latin typeface="Arial"/>
                <a:cs typeface="Arial"/>
              </a:rPr>
              <a:t>Федерации	</a:t>
            </a:r>
            <a:r>
              <a:rPr sz="1800" i="1" dirty="0">
                <a:solidFill>
                  <a:srgbClr val="205868"/>
                </a:solidFill>
                <a:latin typeface="Arial"/>
                <a:cs typeface="Arial"/>
              </a:rPr>
              <a:t>в	число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88082" y="1058417"/>
            <a:ext cx="1969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41400" algn="l"/>
              </a:tabLst>
            </a:pPr>
            <a:r>
              <a:rPr sz="1800" i="1" spc="-10" dirty="0">
                <a:solidFill>
                  <a:srgbClr val="205868"/>
                </a:solidFill>
                <a:latin typeface="Arial"/>
                <a:cs typeface="Arial"/>
              </a:rPr>
              <a:t>десяти	</a:t>
            </a:r>
            <a:r>
              <a:rPr sz="1800" i="1" spc="-15" dirty="0">
                <a:solidFill>
                  <a:srgbClr val="205868"/>
                </a:solidFill>
                <a:latin typeface="Arial"/>
                <a:cs typeface="Arial"/>
              </a:rPr>
              <a:t>ведущих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92551" y="784097"/>
            <a:ext cx="2172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7425" algn="l"/>
                <a:tab pos="1461770" algn="l"/>
              </a:tabLst>
            </a:pPr>
            <a:r>
              <a:rPr sz="1800" spc="-20" dirty="0">
                <a:solidFill>
                  <a:srgbClr val="205868"/>
                </a:solidFill>
                <a:latin typeface="Microsoft Sans Serif"/>
                <a:cs typeface="Microsoft Sans Serif"/>
              </a:rPr>
              <a:t>период	</a:t>
            </a:r>
            <a:r>
              <a:rPr sz="1800" spc="-5" dirty="0">
                <a:solidFill>
                  <a:srgbClr val="205868"/>
                </a:solidFill>
                <a:latin typeface="Microsoft Sans Serif"/>
                <a:cs typeface="Microsoft Sans Serif"/>
              </a:rPr>
              <a:t>до	</a:t>
            </a:r>
            <a:r>
              <a:rPr sz="1800" spc="-10" dirty="0">
                <a:solidFill>
                  <a:srgbClr val="205868"/>
                </a:solidFill>
                <a:latin typeface="Microsoft Sans Serif"/>
                <a:cs typeface="Microsoft Sans Serif"/>
              </a:rPr>
              <a:t>2030</a:t>
            </a:r>
            <a:endParaRPr sz="18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</a:pPr>
            <a:r>
              <a:rPr sz="1800" i="1" spc="-10" dirty="0">
                <a:solidFill>
                  <a:srgbClr val="205868"/>
                </a:solidFill>
                <a:latin typeface="Arial"/>
                <a:cs typeface="Arial"/>
              </a:rPr>
              <a:t>стран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62980" y="784097"/>
            <a:ext cx="3502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265" marR="5080" indent="-203200">
              <a:lnSpc>
                <a:spcPct val="100000"/>
              </a:lnSpc>
              <a:spcBef>
                <a:spcPts val="100"/>
              </a:spcBef>
              <a:tabLst>
                <a:tab pos="817244" algn="l"/>
                <a:tab pos="978535" algn="l"/>
                <a:tab pos="1457325" algn="l"/>
                <a:tab pos="2251710" algn="l"/>
                <a:tab pos="2673350" algn="l"/>
              </a:tabLst>
            </a:pPr>
            <a:r>
              <a:rPr sz="1800" spc="-70" dirty="0">
                <a:solidFill>
                  <a:srgbClr val="205868"/>
                </a:solidFill>
                <a:latin typeface="Microsoft Sans Serif"/>
                <a:cs typeface="Microsoft Sans Serif"/>
              </a:rPr>
              <a:t>г</a:t>
            </a:r>
            <a:r>
              <a:rPr sz="1800" spc="-45" dirty="0">
                <a:solidFill>
                  <a:srgbClr val="205868"/>
                </a:solidFill>
                <a:latin typeface="Microsoft Sans Serif"/>
                <a:cs typeface="Microsoft Sans Serif"/>
              </a:rPr>
              <a:t>о</a:t>
            </a:r>
            <a:r>
              <a:rPr sz="1800" dirty="0">
                <a:solidFill>
                  <a:srgbClr val="205868"/>
                </a:solidFill>
                <a:latin typeface="Microsoft Sans Serif"/>
                <a:cs typeface="Microsoft Sans Serif"/>
              </a:rPr>
              <a:t>д</a:t>
            </a:r>
            <a:r>
              <a:rPr sz="1800" spc="5" dirty="0">
                <a:solidFill>
                  <a:srgbClr val="205868"/>
                </a:solidFill>
                <a:latin typeface="Microsoft Sans Serif"/>
                <a:cs typeface="Microsoft Sans Serif"/>
              </a:rPr>
              <a:t>а</a:t>
            </a:r>
            <a:r>
              <a:rPr sz="1800" dirty="0">
                <a:solidFill>
                  <a:srgbClr val="205868"/>
                </a:solidFill>
                <a:latin typeface="Microsoft Sans Serif"/>
                <a:cs typeface="Microsoft Sans Serif"/>
              </a:rPr>
              <a:t>»	</a:t>
            </a:r>
            <a:r>
              <a:rPr sz="1800" i="1" dirty="0">
                <a:solidFill>
                  <a:srgbClr val="205868"/>
                </a:solidFill>
                <a:latin typeface="Arial"/>
                <a:cs typeface="Arial"/>
              </a:rPr>
              <a:t>(в</a:t>
            </a:r>
            <a:r>
              <a:rPr sz="1800" i="1" spc="-30" dirty="0">
                <a:solidFill>
                  <a:srgbClr val="205868"/>
                </a:solidFill>
                <a:latin typeface="Arial"/>
                <a:cs typeface="Arial"/>
              </a:rPr>
              <a:t>х</a:t>
            </a:r>
            <a:r>
              <a:rPr sz="1800" i="1" spc="-45" dirty="0">
                <a:solidFill>
                  <a:srgbClr val="205868"/>
                </a:solidFill>
                <a:latin typeface="Arial"/>
                <a:cs typeface="Arial"/>
              </a:rPr>
              <a:t>о</a:t>
            </a:r>
            <a:r>
              <a:rPr sz="1800" i="1" dirty="0">
                <a:solidFill>
                  <a:srgbClr val="205868"/>
                </a:solidFill>
                <a:latin typeface="Arial"/>
                <a:cs typeface="Arial"/>
              </a:rPr>
              <a:t>жд</a:t>
            </a:r>
            <a:r>
              <a:rPr sz="1800" i="1" spc="-10" dirty="0">
                <a:solidFill>
                  <a:srgbClr val="205868"/>
                </a:solidFill>
                <a:latin typeface="Arial"/>
                <a:cs typeface="Arial"/>
              </a:rPr>
              <a:t>е</a:t>
            </a:r>
            <a:r>
              <a:rPr sz="1800" i="1" dirty="0">
                <a:solidFill>
                  <a:srgbClr val="205868"/>
                </a:solidFill>
                <a:latin typeface="Arial"/>
                <a:cs typeface="Arial"/>
              </a:rPr>
              <a:t>н</a:t>
            </a:r>
            <a:r>
              <a:rPr sz="1800" i="1" spc="5" dirty="0">
                <a:solidFill>
                  <a:srgbClr val="205868"/>
                </a:solidFill>
                <a:latin typeface="Arial"/>
                <a:cs typeface="Arial"/>
              </a:rPr>
              <a:t>и</a:t>
            </a:r>
            <a:r>
              <a:rPr sz="1800" i="1" dirty="0">
                <a:solidFill>
                  <a:srgbClr val="205868"/>
                </a:solidFill>
                <a:latin typeface="Arial"/>
                <a:cs typeface="Arial"/>
              </a:rPr>
              <a:t>е	</a:t>
            </a:r>
            <a:r>
              <a:rPr sz="1800" i="1" spc="-30" dirty="0">
                <a:solidFill>
                  <a:srgbClr val="205868"/>
                </a:solidFill>
                <a:latin typeface="Arial"/>
                <a:cs typeface="Arial"/>
              </a:rPr>
              <a:t>Р</a:t>
            </a:r>
            <a:r>
              <a:rPr sz="1800" i="1" spc="-5" dirty="0">
                <a:solidFill>
                  <a:srgbClr val="205868"/>
                </a:solidFill>
                <a:latin typeface="Arial"/>
                <a:cs typeface="Arial"/>
              </a:rPr>
              <a:t>осс</a:t>
            </a:r>
            <a:r>
              <a:rPr sz="1800" i="1" spc="-10" dirty="0">
                <a:solidFill>
                  <a:srgbClr val="205868"/>
                </a:solidFill>
                <a:latin typeface="Arial"/>
                <a:cs typeface="Arial"/>
              </a:rPr>
              <a:t>и</a:t>
            </a:r>
            <a:r>
              <a:rPr sz="1800" i="1" spc="-5" dirty="0">
                <a:solidFill>
                  <a:srgbClr val="205868"/>
                </a:solidFill>
                <a:latin typeface="Arial"/>
                <a:cs typeface="Arial"/>
              </a:rPr>
              <a:t>йс</a:t>
            </a:r>
            <a:r>
              <a:rPr sz="1800" i="1" spc="5" dirty="0">
                <a:solidFill>
                  <a:srgbClr val="205868"/>
                </a:solidFill>
                <a:latin typeface="Arial"/>
                <a:cs typeface="Arial"/>
              </a:rPr>
              <a:t>ко</a:t>
            </a:r>
            <a:r>
              <a:rPr sz="1800" i="1" dirty="0">
                <a:solidFill>
                  <a:srgbClr val="205868"/>
                </a:solidFill>
                <a:latin typeface="Arial"/>
                <a:cs typeface="Arial"/>
              </a:rPr>
              <a:t>й  мира		</a:t>
            </a:r>
            <a:r>
              <a:rPr sz="1800" i="1" spc="5" dirty="0">
                <a:solidFill>
                  <a:srgbClr val="205868"/>
                </a:solidFill>
                <a:latin typeface="Arial"/>
                <a:cs typeface="Arial"/>
              </a:rPr>
              <a:t>п</a:t>
            </a:r>
            <a:r>
              <a:rPr sz="1800" i="1" dirty="0">
                <a:solidFill>
                  <a:srgbClr val="205868"/>
                </a:solidFill>
                <a:latin typeface="Arial"/>
                <a:cs typeface="Arial"/>
              </a:rPr>
              <a:t>о	</a:t>
            </a:r>
            <a:r>
              <a:rPr sz="1800" i="1" spc="-5" dirty="0">
                <a:solidFill>
                  <a:srgbClr val="205868"/>
                </a:solidFill>
                <a:latin typeface="Arial"/>
                <a:cs typeface="Arial"/>
              </a:rPr>
              <a:t>к</a:t>
            </a:r>
            <a:r>
              <a:rPr sz="1800" i="1" spc="-125" dirty="0">
                <a:solidFill>
                  <a:srgbClr val="205868"/>
                </a:solidFill>
                <a:latin typeface="Arial"/>
                <a:cs typeface="Arial"/>
              </a:rPr>
              <a:t>а</a:t>
            </a:r>
            <a:r>
              <a:rPr sz="1800" i="1" dirty="0">
                <a:solidFill>
                  <a:srgbClr val="205868"/>
                </a:solidFill>
                <a:latin typeface="Arial"/>
                <a:cs typeface="Arial"/>
              </a:rPr>
              <a:t>ч</a:t>
            </a:r>
            <a:r>
              <a:rPr sz="1800" i="1" spc="-25" dirty="0">
                <a:solidFill>
                  <a:srgbClr val="205868"/>
                </a:solidFill>
                <a:latin typeface="Arial"/>
                <a:cs typeface="Arial"/>
              </a:rPr>
              <a:t>е</a:t>
            </a:r>
            <a:r>
              <a:rPr sz="1800" i="1" dirty="0">
                <a:solidFill>
                  <a:srgbClr val="205868"/>
                </a:solidFill>
                <a:latin typeface="Arial"/>
                <a:cs typeface="Arial"/>
              </a:rPr>
              <a:t>с</a:t>
            </a:r>
            <a:r>
              <a:rPr sz="1800" i="1" spc="-15" dirty="0">
                <a:solidFill>
                  <a:srgbClr val="205868"/>
                </a:solidFill>
                <a:latin typeface="Arial"/>
                <a:cs typeface="Arial"/>
              </a:rPr>
              <a:t>т</a:t>
            </a:r>
            <a:r>
              <a:rPr sz="1800" i="1" spc="-65" dirty="0">
                <a:solidFill>
                  <a:srgbClr val="205868"/>
                </a:solidFill>
                <a:latin typeface="Arial"/>
                <a:cs typeface="Arial"/>
              </a:rPr>
              <a:t>в</a:t>
            </a:r>
            <a:r>
              <a:rPr sz="1800" i="1" dirty="0">
                <a:solidFill>
                  <a:srgbClr val="205868"/>
                </a:solidFill>
                <a:latin typeface="Arial"/>
                <a:cs typeface="Arial"/>
              </a:rPr>
              <a:t>у	</a:t>
            </a:r>
            <a:r>
              <a:rPr sz="1800" i="1" spc="5" dirty="0">
                <a:solidFill>
                  <a:srgbClr val="205868"/>
                </a:solidFill>
                <a:latin typeface="Arial"/>
                <a:cs typeface="Arial"/>
              </a:rPr>
              <a:t>о</a:t>
            </a:r>
            <a:r>
              <a:rPr sz="1800" i="1" spc="-5" dirty="0">
                <a:solidFill>
                  <a:srgbClr val="205868"/>
                </a:solidFill>
                <a:latin typeface="Arial"/>
                <a:cs typeface="Arial"/>
              </a:rPr>
              <a:t>бще</a:t>
            </a:r>
            <a:r>
              <a:rPr sz="1800" i="1" spc="-15" dirty="0">
                <a:solidFill>
                  <a:srgbClr val="205868"/>
                </a:solidFill>
                <a:latin typeface="Arial"/>
                <a:cs typeface="Arial"/>
              </a:rPr>
              <a:t>г</a:t>
            </a:r>
            <a:r>
              <a:rPr sz="1800" i="1" dirty="0">
                <a:solidFill>
                  <a:srgbClr val="205868"/>
                </a:solidFill>
                <a:latin typeface="Arial"/>
                <a:cs typeface="Arial"/>
              </a:rPr>
              <a:t>о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1332738"/>
            <a:ext cx="1450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5" dirty="0">
                <a:solidFill>
                  <a:srgbClr val="205868"/>
                </a:solidFill>
                <a:latin typeface="Arial"/>
                <a:cs typeface="Arial"/>
              </a:rPr>
              <a:t>образования)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88454" y="2113788"/>
          <a:ext cx="8929370" cy="46707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50"/>
                <a:gridCol w="2520315"/>
                <a:gridCol w="2808605"/>
              </a:tblGrid>
              <a:tr h="731520">
                <a:tc>
                  <a:txBody>
                    <a:bodyPr/>
                    <a:lstStyle/>
                    <a:p>
                      <a:pPr marL="366395" marR="359410" indent="215900">
                        <a:lnSpc>
                          <a:spcPts val="1920"/>
                        </a:lnSpc>
                      </a:pPr>
                      <a:r>
                        <a:rPr sz="1600" b="1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Фундаментальные </a:t>
                      </a:r>
                      <a:r>
                        <a:rPr sz="1600" b="1" spc="-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знания </a:t>
                      </a:r>
                      <a:r>
                        <a:rPr sz="1600" b="1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i="1" spc="-20" dirty="0">
                          <a:latin typeface="Times New Roman"/>
                          <a:cs typeface="Times New Roman"/>
                        </a:rPr>
                        <a:t>(как</a:t>
                      </a:r>
                      <a:r>
                        <a:rPr sz="1600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i="1" spc="-5" dirty="0">
                          <a:latin typeface="Times New Roman"/>
                          <a:cs typeface="Times New Roman"/>
                        </a:rPr>
                        <a:t>ученик</a:t>
                      </a:r>
                      <a:r>
                        <a:rPr sz="1600" i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i="1" spc="-10" dirty="0">
                          <a:latin typeface="Times New Roman"/>
                          <a:cs typeface="Times New Roman"/>
                        </a:rPr>
                        <a:t>применяет</a:t>
                      </a:r>
                      <a:r>
                        <a:rPr sz="1600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i="1" spc="-5" dirty="0">
                          <a:latin typeface="Times New Roman"/>
                          <a:cs typeface="Times New Roman"/>
                        </a:rPr>
                        <a:t>ключевые </a:t>
                      </a:r>
                      <a:r>
                        <a:rPr sz="1600" i="1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i="1" spc="-10" dirty="0">
                          <a:latin typeface="Times New Roman"/>
                          <a:cs typeface="Times New Roman"/>
                        </a:rPr>
                        <a:t>навыки</a:t>
                      </a:r>
                      <a:r>
                        <a:rPr sz="1600" i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i="1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600" i="1" spc="-10" dirty="0">
                          <a:latin typeface="Times New Roman"/>
                          <a:cs typeface="Times New Roman"/>
                        </a:rPr>
                        <a:t> повседневной</a:t>
                      </a:r>
                      <a:r>
                        <a:rPr sz="1600" i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i="1" spc="-5" dirty="0">
                          <a:latin typeface="Times New Roman"/>
                          <a:cs typeface="Times New Roman"/>
                        </a:rPr>
                        <a:t>жизни)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CEADA"/>
                      </a:solidFill>
                      <a:prstDash val="solid"/>
                    </a:lnL>
                    <a:lnR w="38100">
                      <a:solidFill>
                        <a:srgbClr val="FCEADA"/>
                      </a:solidFill>
                      <a:prstDash val="solid"/>
                    </a:lnR>
                    <a:lnT w="38100">
                      <a:solidFill>
                        <a:srgbClr val="FCEADA"/>
                      </a:solidFill>
                      <a:prstDash val="solid"/>
                    </a:lnT>
                    <a:lnB w="38100">
                      <a:solidFill>
                        <a:srgbClr val="FCEAD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05130" marR="396240" indent="237490">
                        <a:lnSpc>
                          <a:spcPts val="1920"/>
                        </a:lnSpc>
                      </a:pPr>
                      <a:r>
                        <a:rPr sz="1600" b="1" spc="-2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Компетенции </a:t>
                      </a:r>
                      <a:r>
                        <a:rPr sz="1600" b="1" spc="-15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i="1" spc="-20" dirty="0">
                          <a:latin typeface="Times New Roman"/>
                          <a:cs typeface="Times New Roman"/>
                        </a:rPr>
                        <a:t>(как </a:t>
                      </a:r>
                      <a:r>
                        <a:rPr sz="1600" i="1" spc="-5" dirty="0">
                          <a:latin typeface="Times New Roman"/>
                          <a:cs typeface="Times New Roman"/>
                        </a:rPr>
                        <a:t>ученик </a:t>
                      </a:r>
                      <a:r>
                        <a:rPr sz="1600" i="1" spc="-10" dirty="0">
                          <a:latin typeface="Times New Roman"/>
                          <a:cs typeface="Times New Roman"/>
                        </a:rPr>
                        <a:t>решает </a:t>
                      </a:r>
                      <a:r>
                        <a:rPr sz="1600" i="1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i="1" spc="-10" dirty="0">
                          <a:latin typeface="Times New Roman"/>
                          <a:cs typeface="Times New Roman"/>
                        </a:rPr>
                        <a:t>сложные</a:t>
                      </a:r>
                      <a:r>
                        <a:rPr sz="1600" i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i="1" spc="-10" dirty="0">
                          <a:latin typeface="Times New Roman"/>
                          <a:cs typeface="Times New Roman"/>
                        </a:rPr>
                        <a:t>задачи)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CEADA"/>
                      </a:solidFill>
                      <a:prstDash val="solid"/>
                    </a:lnL>
                    <a:lnR w="38100">
                      <a:solidFill>
                        <a:srgbClr val="FCEADA"/>
                      </a:solidFill>
                      <a:prstDash val="solid"/>
                    </a:lnR>
                    <a:lnT w="38100">
                      <a:solidFill>
                        <a:srgbClr val="FCEADA"/>
                      </a:solidFill>
                      <a:prstDash val="solid"/>
                    </a:lnT>
                    <a:lnB w="38100">
                      <a:solidFill>
                        <a:srgbClr val="FCEAD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70"/>
                        </a:lnSpc>
                      </a:pPr>
                      <a:r>
                        <a:rPr sz="1600" b="1" spc="-1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Черты</a:t>
                      </a:r>
                      <a:r>
                        <a:rPr sz="1600" b="1" spc="-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характера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62560" marR="154940" algn="ctr">
                        <a:lnSpc>
                          <a:spcPct val="100000"/>
                        </a:lnSpc>
                      </a:pPr>
                      <a:r>
                        <a:rPr sz="1600" i="1" spc="-20" dirty="0">
                          <a:latin typeface="Times New Roman"/>
                          <a:cs typeface="Times New Roman"/>
                        </a:rPr>
                        <a:t>(как</a:t>
                      </a:r>
                      <a:r>
                        <a:rPr sz="1600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i="1" spc="-5" dirty="0">
                          <a:latin typeface="Times New Roman"/>
                          <a:cs typeface="Times New Roman"/>
                        </a:rPr>
                        <a:t>ученик</a:t>
                      </a:r>
                      <a:r>
                        <a:rPr sz="1600" i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i="1" spc="-10" dirty="0">
                          <a:latin typeface="Times New Roman"/>
                          <a:cs typeface="Times New Roman"/>
                        </a:rPr>
                        <a:t>решает задачи</a:t>
                      </a:r>
                      <a:r>
                        <a:rPr sz="1600" i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i="1" spc="-5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600" i="1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i="1" spc="-15" dirty="0">
                          <a:latin typeface="Times New Roman"/>
                          <a:cs typeface="Times New Roman"/>
                        </a:rPr>
                        <a:t>изменяющихся</a:t>
                      </a:r>
                      <a:r>
                        <a:rPr sz="1600" i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i="1" dirty="0">
                          <a:latin typeface="Times New Roman"/>
                          <a:cs typeface="Times New Roman"/>
                        </a:rPr>
                        <a:t>условиях)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CEADA"/>
                      </a:solidFill>
                      <a:prstDash val="solid"/>
                    </a:lnL>
                    <a:lnR w="38100">
                      <a:solidFill>
                        <a:srgbClr val="FCEADA"/>
                      </a:solidFill>
                      <a:prstDash val="solid"/>
                    </a:lnR>
                    <a:lnT w="38100">
                      <a:solidFill>
                        <a:srgbClr val="FCEADA"/>
                      </a:solidFill>
                      <a:prstDash val="solid"/>
                    </a:lnT>
                    <a:lnB w="38100">
                      <a:solidFill>
                        <a:srgbClr val="FCEAD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12038">
                <a:tc>
                  <a:txBody>
                    <a:bodyPr/>
                    <a:lstStyle/>
                    <a:p>
                      <a:pPr marL="52069">
                        <a:lnSpc>
                          <a:spcPts val="187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Языковая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грамотность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CEAD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87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7.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Критическое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мышление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CEAD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875"/>
                        </a:lnSpc>
                      </a:pP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11.</a:t>
                      </a:r>
                      <a:r>
                        <a:rPr sz="16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Любознательность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CEAD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24612">
                <a:tc>
                  <a:txBody>
                    <a:bodyPr/>
                    <a:lstStyle/>
                    <a:p>
                      <a:pPr marL="52069">
                        <a:lnSpc>
                          <a:spcPts val="187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2.</a:t>
                      </a: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Математическая</a:t>
                      </a:r>
                      <a:r>
                        <a:rPr sz="16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грамотность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87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8.</a:t>
                      </a: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Креативность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87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12.</a:t>
                      </a:r>
                      <a:r>
                        <a:rPr sz="16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Инициативность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60044">
                <a:tc>
                  <a:txBody>
                    <a:bodyPr/>
                    <a:lstStyle/>
                    <a:p>
                      <a:pPr marL="100965">
                        <a:lnSpc>
                          <a:spcPts val="187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3.</a:t>
                      </a:r>
                      <a:r>
                        <a:rPr sz="16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Естественно-научная</a:t>
                      </a:r>
                      <a:r>
                        <a:rPr sz="16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грамотность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87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9.</a:t>
                      </a:r>
                      <a:r>
                        <a:rPr sz="16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Коммуникация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87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13.</a:t>
                      </a:r>
                      <a:r>
                        <a:rPr sz="16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Упорство/настойчивость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43839">
                <a:tc>
                  <a:txBody>
                    <a:bodyPr/>
                    <a:lstStyle/>
                    <a:p>
                      <a:pPr marL="52069"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4.</a:t>
                      </a:r>
                      <a:r>
                        <a:rPr sz="16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ИКТ-грамотность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10.</a:t>
                      </a:r>
                      <a:r>
                        <a:rPr sz="16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Сотрудничество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14.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Приспособляемость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43839">
                <a:tc>
                  <a:txBody>
                    <a:bodyPr/>
                    <a:lstStyle/>
                    <a:p>
                      <a:pPr marL="52069"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5.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Финансовая</a:t>
                      </a:r>
                      <a:r>
                        <a:rPr sz="16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грамотность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15.</a:t>
                      </a:r>
                      <a:r>
                        <a:rPr sz="16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Лидерство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04063">
                <a:tc>
                  <a:txBody>
                    <a:bodyPr/>
                    <a:lstStyle/>
                    <a:p>
                      <a:pPr marL="394970" marR="1059180" indent="-342900">
                        <a:lnSpc>
                          <a:spcPts val="1920"/>
                        </a:lnSpc>
                        <a:spcBef>
                          <a:spcPts val="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6.</a:t>
                      </a:r>
                      <a:r>
                        <a:rPr sz="16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Культурная</a:t>
                      </a:r>
                      <a:r>
                        <a:rPr sz="16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гражданская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грамотность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245745">
                        <a:lnSpc>
                          <a:spcPts val="1920"/>
                        </a:lnSpc>
                        <a:spcBef>
                          <a:spcPts val="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16. Социальная и 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культурная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осведомленность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950768">
                <a:tc>
                  <a:txBody>
                    <a:bodyPr/>
                    <a:lstStyle/>
                    <a:p>
                      <a:pPr marL="69215" marR="61594" algn="ctr">
                        <a:lnSpc>
                          <a:spcPts val="1920"/>
                        </a:lnSpc>
                        <a:spcBef>
                          <a:spcPts val="2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Отражены в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требованиях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предметным </a:t>
                      </a:r>
                      <a:r>
                        <a:rPr sz="1600" spc="-3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результатам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(русский</a:t>
                      </a:r>
                      <a:r>
                        <a:rPr sz="1600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язык,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литература,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информатика,</a:t>
                      </a:r>
                      <a:r>
                        <a:rPr sz="1600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математика,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9375" marR="75565" algn="ctr">
                        <a:lnSpc>
                          <a:spcPts val="1920"/>
                        </a:lnSpc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обществознание</a:t>
                      </a:r>
                      <a:r>
                        <a:rPr sz="1600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 др.), в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требованиях</a:t>
                      </a:r>
                      <a:r>
                        <a:rPr sz="1600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1600" spc="-3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личностным</a:t>
                      </a:r>
                      <a:r>
                        <a:rPr sz="1600" spc="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результатам</a:t>
                      </a:r>
                      <a:r>
                        <a:rPr sz="1600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(гражданско-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патриотическое</a:t>
                      </a:r>
                      <a:r>
                        <a:rPr sz="1600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воспитание,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22300" marR="615950" indent="1270" algn="ctr">
                        <a:lnSpc>
                          <a:spcPts val="1920"/>
                        </a:lnSpc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эстетическое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воспитание, 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экологическое</a:t>
                      </a:r>
                      <a:r>
                        <a:rPr sz="1600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воспитание)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792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1290" marR="153035" algn="ctr">
                        <a:lnSpc>
                          <a:spcPts val="1920"/>
                        </a:lnSpc>
                        <a:spcBef>
                          <a:spcPts val="20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Представлены</a:t>
                      </a:r>
                      <a:r>
                        <a:rPr sz="1600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 личностных </a:t>
                      </a:r>
                      <a:r>
                        <a:rPr sz="1600" spc="-3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результатах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ценность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18745" marR="109855" algn="ctr">
                        <a:lnSpc>
                          <a:spcPts val="1920"/>
                        </a:lnSpc>
                      </a:pPr>
                      <a:r>
                        <a:rPr sz="16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научного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познания-11,12</a:t>
                      </a:r>
                      <a:r>
                        <a:rPr sz="1600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п.;</a:t>
                      </a:r>
                      <a:r>
                        <a:rPr sz="1600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600" spc="-3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метапредметных</a:t>
                      </a:r>
                      <a:r>
                        <a:rPr sz="1600" spc="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результатах </a:t>
                      </a:r>
                      <a:r>
                        <a:rPr sz="16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(УУД)</a:t>
                      </a:r>
                      <a:r>
                        <a:rPr sz="1600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-13,</a:t>
                      </a:r>
                      <a:r>
                        <a:rPr sz="16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14 п.;</a:t>
                      </a:r>
                      <a:r>
                        <a:rPr sz="1600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совместная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деятельность</a:t>
                      </a:r>
                      <a:r>
                        <a:rPr sz="1600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15,16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п.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75F92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5796153" y="1556740"/>
            <a:ext cx="2394585" cy="462280"/>
          </a:xfrm>
          <a:custGeom>
            <a:avLst/>
            <a:gdLst/>
            <a:ahLst/>
            <a:cxnLst/>
            <a:rect l="l" t="t" r="r" b="b"/>
            <a:pathLst>
              <a:path w="2394584" h="462280">
                <a:moveTo>
                  <a:pt x="2394457" y="0"/>
                </a:moveTo>
                <a:lnTo>
                  <a:pt x="0" y="0"/>
                </a:lnTo>
                <a:lnTo>
                  <a:pt x="0" y="461670"/>
                </a:lnTo>
                <a:lnTo>
                  <a:pt x="2394457" y="461670"/>
                </a:lnTo>
                <a:lnTo>
                  <a:pt x="23944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875782" y="1570482"/>
            <a:ext cx="2212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Навыки</a:t>
            </a:r>
            <a:r>
              <a:rPr sz="24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XXI</a:t>
            </a:r>
            <a:r>
              <a:rPr sz="24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века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C0FF"/>
                </a:solidFill>
              </a:rPr>
              <a:t>Ос</a:t>
            </a:r>
            <a:r>
              <a:rPr dirty="0"/>
              <a:t>обен</a:t>
            </a:r>
            <a:r>
              <a:rPr dirty="0">
                <a:solidFill>
                  <a:srgbClr val="00C0FF"/>
                </a:solidFill>
              </a:rPr>
              <a:t>ности</a:t>
            </a:r>
            <a:r>
              <a:rPr spc="-45" dirty="0">
                <a:solidFill>
                  <a:srgbClr val="00C0FF"/>
                </a:solidFill>
              </a:rPr>
              <a:t> </a:t>
            </a:r>
            <a:r>
              <a:rPr spc="-5" dirty="0"/>
              <a:t>обновленных</a:t>
            </a:r>
            <a:r>
              <a:rPr spc="-55" dirty="0"/>
              <a:t> </a:t>
            </a:r>
            <a:r>
              <a:rPr spc="-25" dirty="0"/>
              <a:t>ФГОС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23532" y="836802"/>
            <a:ext cx="8569325" cy="5544820"/>
            <a:chOff x="323532" y="836802"/>
            <a:chExt cx="8569325" cy="55448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1595" y="5445226"/>
              <a:ext cx="936104" cy="93610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23532" y="836802"/>
              <a:ext cx="8569325" cy="3785870"/>
            </a:xfrm>
            <a:custGeom>
              <a:avLst/>
              <a:gdLst/>
              <a:ahLst/>
              <a:cxnLst/>
              <a:rect l="l" t="t" r="r" b="b"/>
              <a:pathLst>
                <a:path w="8569325" h="3785870">
                  <a:moveTo>
                    <a:pt x="8568944" y="0"/>
                  </a:moveTo>
                  <a:lnTo>
                    <a:pt x="0" y="0"/>
                  </a:lnTo>
                  <a:lnTo>
                    <a:pt x="0" y="3785616"/>
                  </a:lnTo>
                  <a:lnTo>
                    <a:pt x="8568944" y="3785616"/>
                  </a:lnTo>
                  <a:lnTo>
                    <a:pt x="85689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02437" y="720597"/>
            <a:ext cx="8412480" cy="382333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algn="just">
              <a:lnSpc>
                <a:spcPct val="97300"/>
              </a:lnSpc>
              <a:spcBef>
                <a:spcPts val="204"/>
              </a:spcBef>
            </a:pPr>
            <a:r>
              <a:rPr sz="33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🖌</a:t>
            </a:r>
            <a:r>
              <a:rPr sz="2200" b="1" spc="-5" dirty="0">
                <a:solidFill>
                  <a:srgbClr val="375F92"/>
                </a:solidFill>
                <a:latin typeface="Times New Roman"/>
                <a:cs typeface="Times New Roman"/>
              </a:rPr>
              <a:t>Разработаны</a:t>
            </a:r>
            <a:r>
              <a:rPr sz="2200" b="1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375F92"/>
                </a:solidFill>
                <a:latin typeface="Times New Roman"/>
                <a:cs typeface="Times New Roman"/>
              </a:rPr>
              <a:t>универсальные</a:t>
            </a:r>
            <a:r>
              <a:rPr sz="2200" b="1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375F92"/>
                </a:solidFill>
                <a:latin typeface="Times New Roman"/>
                <a:cs typeface="Times New Roman"/>
              </a:rPr>
              <a:t>кодификаторы</a:t>
            </a:r>
            <a:r>
              <a:rPr sz="2200" spc="-25" dirty="0">
                <a:latin typeface="Times New Roman"/>
                <a:cs typeface="Times New Roman"/>
              </a:rPr>
              <a:t>,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разработанные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Рособрнадзором, </a:t>
            </a:r>
            <a:r>
              <a:rPr sz="2200" spc="-30" dirty="0">
                <a:latin typeface="Times New Roman"/>
                <a:cs typeface="Times New Roman"/>
              </a:rPr>
              <a:t>которые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могут </a:t>
            </a:r>
            <a:r>
              <a:rPr sz="2200" spc="-15" dirty="0">
                <a:latin typeface="Times New Roman"/>
                <a:cs typeface="Times New Roman"/>
              </a:rPr>
              <a:t>использоваться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для мониторинга в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системе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образования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на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федеральном</a:t>
            </a:r>
            <a:r>
              <a:rPr sz="2200" spc="-5" dirty="0">
                <a:latin typeface="Times New Roman"/>
                <a:cs typeface="Times New Roman"/>
              </a:rPr>
              <a:t> уровне,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для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разработки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измерительных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материалов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в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ОО.</a:t>
            </a:r>
            <a:endParaRPr sz="2200" dirty="0">
              <a:latin typeface="Times New Roman"/>
              <a:cs typeface="Times New Roman"/>
            </a:endParaRPr>
          </a:p>
          <a:p>
            <a:pPr marL="12700" marR="6350" algn="just">
              <a:lnSpc>
                <a:spcPct val="92300"/>
              </a:lnSpc>
              <a:spcBef>
                <a:spcPts val="405"/>
              </a:spcBef>
            </a:pPr>
            <a:r>
              <a:rPr sz="33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🖌</a:t>
            </a:r>
            <a:r>
              <a:rPr sz="2200" spc="-5" dirty="0">
                <a:latin typeface="Times New Roman"/>
                <a:cs typeface="Times New Roman"/>
              </a:rPr>
              <a:t>Стандарт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сохраняет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375F92"/>
                </a:solidFill>
                <a:latin typeface="Times New Roman"/>
                <a:cs typeface="Times New Roman"/>
              </a:rPr>
              <a:t>возможность</a:t>
            </a:r>
            <a:r>
              <a:rPr sz="2200" b="1" spc="-1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375F92"/>
                </a:solidFill>
                <a:latin typeface="Times New Roman"/>
                <a:cs typeface="Times New Roman"/>
              </a:rPr>
              <a:t>индивидуального</a:t>
            </a:r>
            <a:r>
              <a:rPr sz="2200" b="1" spc="-5" dirty="0">
                <a:solidFill>
                  <a:srgbClr val="375F92"/>
                </a:solidFill>
                <a:latin typeface="Times New Roman"/>
                <a:cs typeface="Times New Roman"/>
              </a:rPr>
              <a:t> и </a:t>
            </a:r>
            <a:r>
              <a:rPr sz="2200" b="1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375F92"/>
                </a:solidFill>
                <a:latin typeface="Times New Roman"/>
                <a:cs typeface="Times New Roman"/>
              </a:rPr>
              <a:t>дифференцированного</a:t>
            </a:r>
            <a:r>
              <a:rPr sz="2200" b="1" spc="3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375F92"/>
                </a:solidFill>
                <a:latin typeface="Times New Roman"/>
                <a:cs typeface="Times New Roman"/>
              </a:rPr>
              <a:t>обучения</a:t>
            </a:r>
            <a:r>
              <a:rPr sz="2200" spc="-15" dirty="0">
                <a:latin typeface="Times New Roman"/>
                <a:cs typeface="Times New Roman"/>
              </a:rPr>
              <a:t>.</a:t>
            </a:r>
            <a:endParaRPr sz="22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97300"/>
              </a:lnSpc>
              <a:spcBef>
                <a:spcPts val="210"/>
              </a:spcBef>
            </a:pPr>
            <a:r>
              <a:rPr sz="3300" dirty="0">
                <a:solidFill>
                  <a:srgbClr val="006FC0"/>
                </a:solidFill>
                <a:latin typeface="Microsoft Sans Serif"/>
                <a:cs typeface="Microsoft Sans Serif"/>
              </a:rPr>
              <a:t>🖌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обновленных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ФГОС</a:t>
            </a:r>
            <a:r>
              <a:rPr sz="2200" spc="10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сформулированы</a:t>
            </a:r>
            <a:r>
              <a:rPr sz="2200" spc="106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375F92"/>
                </a:solidFill>
                <a:latin typeface="Times New Roman"/>
                <a:cs typeface="Times New Roman"/>
              </a:rPr>
              <a:t>максимально </a:t>
            </a:r>
            <a:r>
              <a:rPr sz="2200" b="1" spc="-10" dirty="0">
                <a:solidFill>
                  <a:srgbClr val="375F92"/>
                </a:solidFill>
                <a:latin typeface="Times New Roman"/>
                <a:cs typeface="Times New Roman"/>
              </a:rPr>
              <a:t> конкретные</a:t>
            </a:r>
            <a:r>
              <a:rPr sz="2200" b="1" spc="-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375F92"/>
                </a:solidFill>
                <a:latin typeface="Times New Roman"/>
                <a:cs typeface="Times New Roman"/>
              </a:rPr>
              <a:t>требования</a:t>
            </a:r>
            <a:r>
              <a:rPr sz="2200" b="1" spc="-1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к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предметам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всей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школьной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программы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соответствующего </a:t>
            </a:r>
            <a:r>
              <a:rPr sz="2200" spc="-5" dirty="0">
                <a:latin typeface="Times New Roman"/>
                <a:cs typeface="Times New Roman"/>
              </a:rPr>
              <a:t>уровня, </a:t>
            </a:r>
            <a:r>
              <a:rPr sz="2200" spc="-10" dirty="0">
                <a:latin typeface="Times New Roman"/>
                <a:cs typeface="Times New Roman"/>
              </a:rPr>
              <a:t>позволяющие ответить </a:t>
            </a:r>
            <a:r>
              <a:rPr sz="2200" spc="-5" dirty="0">
                <a:latin typeface="Times New Roman"/>
                <a:cs typeface="Times New Roman"/>
              </a:rPr>
              <a:t>на </a:t>
            </a:r>
            <a:r>
              <a:rPr sz="2200" spc="5" dirty="0">
                <a:latin typeface="Times New Roman"/>
                <a:cs typeface="Times New Roman"/>
              </a:rPr>
              <a:t>вопросы: </a:t>
            </a:r>
            <a:r>
              <a:rPr sz="2200" b="1" i="1" spc="-15" dirty="0">
                <a:latin typeface="Times New Roman"/>
                <a:cs typeface="Times New Roman"/>
              </a:rPr>
              <a:t>что </a:t>
            </a:r>
            <a:r>
              <a:rPr sz="2200" b="1" i="1" spc="-10" dirty="0">
                <a:latin typeface="Times New Roman"/>
                <a:cs typeface="Times New Roman"/>
              </a:rPr>
              <a:t> </a:t>
            </a:r>
            <a:r>
              <a:rPr sz="2200" b="1" i="1" spc="-15" dirty="0">
                <a:latin typeface="Times New Roman"/>
                <a:cs typeface="Times New Roman"/>
              </a:rPr>
              <a:t>конкретно </a:t>
            </a:r>
            <a:r>
              <a:rPr sz="2200" b="1" i="1" spc="-25" dirty="0">
                <a:latin typeface="Times New Roman"/>
                <a:cs typeface="Times New Roman"/>
              </a:rPr>
              <a:t>школьник</a:t>
            </a:r>
            <a:r>
              <a:rPr sz="2200" b="1" i="1" spc="10" dirty="0">
                <a:latin typeface="Times New Roman"/>
                <a:cs typeface="Times New Roman"/>
              </a:rPr>
              <a:t> </a:t>
            </a:r>
            <a:r>
              <a:rPr sz="2200" b="1" i="1" spc="-20" dirty="0">
                <a:latin typeface="Times New Roman"/>
                <a:cs typeface="Times New Roman"/>
              </a:rPr>
              <a:t>будет</a:t>
            </a:r>
            <a:r>
              <a:rPr sz="2200" b="1" i="1" spc="10" dirty="0">
                <a:latin typeface="Times New Roman"/>
                <a:cs typeface="Times New Roman"/>
              </a:rPr>
              <a:t> </a:t>
            </a:r>
            <a:r>
              <a:rPr sz="2200" b="1" i="1" spc="-5" dirty="0">
                <a:latin typeface="Times New Roman"/>
                <a:cs typeface="Times New Roman"/>
              </a:rPr>
              <a:t>знать,</a:t>
            </a:r>
            <a:r>
              <a:rPr sz="2200" b="1" i="1" spc="10" dirty="0">
                <a:latin typeface="Times New Roman"/>
                <a:cs typeface="Times New Roman"/>
              </a:rPr>
              <a:t> </a:t>
            </a:r>
            <a:r>
              <a:rPr sz="2200" b="1" i="1" spc="-25" dirty="0">
                <a:latin typeface="Times New Roman"/>
                <a:cs typeface="Times New Roman"/>
              </a:rPr>
              <a:t>чем</a:t>
            </a:r>
            <a:r>
              <a:rPr sz="2200" b="1" i="1" spc="5" dirty="0">
                <a:latin typeface="Times New Roman"/>
                <a:cs typeface="Times New Roman"/>
              </a:rPr>
              <a:t> </a:t>
            </a:r>
            <a:r>
              <a:rPr sz="2200" b="1" i="1" spc="-10" dirty="0">
                <a:latin typeface="Times New Roman"/>
                <a:cs typeface="Times New Roman"/>
              </a:rPr>
              <a:t>овладеет</a:t>
            </a:r>
            <a:r>
              <a:rPr sz="2200" b="1" i="1" spc="5" dirty="0">
                <a:latin typeface="Times New Roman"/>
                <a:cs typeface="Times New Roman"/>
              </a:rPr>
              <a:t> </a:t>
            </a:r>
            <a:r>
              <a:rPr sz="2200" b="1" i="1" spc="-5" dirty="0">
                <a:latin typeface="Times New Roman"/>
                <a:cs typeface="Times New Roman"/>
              </a:rPr>
              <a:t>и</a:t>
            </a:r>
            <a:r>
              <a:rPr sz="2200" b="1" i="1" spc="5" dirty="0">
                <a:latin typeface="Times New Roman"/>
                <a:cs typeface="Times New Roman"/>
              </a:rPr>
              <a:t> </a:t>
            </a:r>
            <a:r>
              <a:rPr sz="2200" b="1" i="1" spc="-15" dirty="0">
                <a:latin typeface="Times New Roman"/>
                <a:cs typeface="Times New Roman"/>
              </a:rPr>
              <a:t>что</a:t>
            </a:r>
            <a:r>
              <a:rPr sz="2200" b="1" i="1" spc="5" dirty="0">
                <a:latin typeface="Times New Roman"/>
                <a:cs typeface="Times New Roman"/>
              </a:rPr>
              <a:t> </a:t>
            </a:r>
            <a:r>
              <a:rPr sz="2200" b="1" i="1" spc="-5" dirty="0">
                <a:latin typeface="Times New Roman"/>
                <a:cs typeface="Times New Roman"/>
              </a:rPr>
              <a:t>освоит.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0622" y="6400596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27757" y="4725136"/>
            <a:ext cx="6264910" cy="17856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5715" algn="ctr">
              <a:lnSpc>
                <a:spcPts val="3040"/>
              </a:lnSpc>
            </a:pPr>
            <a:r>
              <a:rPr sz="33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🖌</a:t>
            </a:r>
            <a:r>
              <a:rPr sz="2200" spc="-10" dirty="0">
                <a:latin typeface="Times New Roman"/>
                <a:cs typeface="Times New Roman"/>
              </a:rPr>
              <a:t>Обновленные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ФГОС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также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обеспечивают</a:t>
            </a:r>
            <a:endParaRPr sz="2200" dirty="0">
              <a:latin typeface="Times New Roman"/>
              <a:cs typeface="Times New Roman"/>
            </a:endParaRPr>
          </a:p>
          <a:p>
            <a:pPr marL="1905" algn="ctr">
              <a:lnSpc>
                <a:spcPts val="2530"/>
              </a:lnSpc>
            </a:pPr>
            <a:r>
              <a:rPr sz="2200" b="1" spc="-10" dirty="0">
                <a:solidFill>
                  <a:srgbClr val="375F92"/>
                </a:solidFill>
                <a:latin typeface="Times New Roman"/>
                <a:cs typeface="Times New Roman"/>
              </a:rPr>
              <a:t>личностное</a:t>
            </a:r>
            <a:r>
              <a:rPr sz="2200" b="1" spc="-5" dirty="0">
                <a:solidFill>
                  <a:srgbClr val="375F92"/>
                </a:solidFill>
                <a:latin typeface="Times New Roman"/>
                <a:cs typeface="Times New Roman"/>
              </a:rPr>
              <a:t> развитие</a:t>
            </a:r>
            <a:r>
              <a:rPr sz="2200" b="1" spc="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375F92"/>
                </a:solidFill>
                <a:latin typeface="Times New Roman"/>
                <a:cs typeface="Times New Roman"/>
              </a:rPr>
              <a:t>обучающихся</a:t>
            </a:r>
            <a:r>
              <a:rPr sz="2200" spc="-15" dirty="0">
                <a:latin typeface="Times New Roman"/>
                <a:cs typeface="Times New Roman"/>
              </a:rPr>
              <a:t>,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включая</a:t>
            </a:r>
            <a:endParaRPr sz="2200" dirty="0">
              <a:latin typeface="Times New Roman"/>
              <a:cs typeface="Times New Roman"/>
            </a:endParaRPr>
          </a:p>
          <a:p>
            <a:pPr marL="693420" marR="678180" indent="-7620" algn="ctr">
              <a:lnSpc>
                <a:spcPct val="100000"/>
              </a:lnSpc>
            </a:pPr>
            <a:r>
              <a:rPr sz="2200" spc="-10" dirty="0">
                <a:latin typeface="Times New Roman"/>
                <a:cs typeface="Times New Roman"/>
              </a:rPr>
              <a:t>гражданское,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патриотическое,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духовно- 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нравственное,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эстетическое,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физическое,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трудовое,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экологическое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воспитание.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589" y="262374"/>
            <a:ext cx="8364830" cy="11079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Федеральный государственный общеобразовательный стандарт (ФГОС)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4525" y="1600200"/>
            <a:ext cx="8194675" cy="430887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совокупность </a:t>
            </a:r>
            <a:r>
              <a:rPr lang="ru-RU" sz="2800" dirty="0">
                <a:solidFill>
                  <a:srgbClr val="0070C0"/>
                </a:solidFill>
              </a:rPr>
              <a:t>обязательных требований к образованию определенного уровня и (или) к профессии, специальности и направлению подготовки, утвержденных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</a:t>
            </a:r>
            <a:r>
              <a:rPr lang="ru-RU" sz="2800" dirty="0" smtClean="0">
                <a:solidFill>
                  <a:srgbClr val="0070C0"/>
                </a:solidFill>
              </a:rPr>
              <a:t>образования.</a:t>
            </a:r>
          </a:p>
          <a:p>
            <a:pPr algn="r"/>
            <a:endParaRPr lang="ru-RU" sz="2800" dirty="0" smtClean="0">
              <a:solidFill>
                <a:srgbClr val="0070C0"/>
              </a:solidFill>
            </a:endParaRPr>
          </a:p>
          <a:p>
            <a:pPr algn="r"/>
            <a:r>
              <a:rPr lang="ru-RU" sz="2800" dirty="0" smtClean="0">
                <a:solidFill>
                  <a:srgbClr val="0070C0"/>
                </a:solidFill>
              </a:rPr>
              <a:t>Википедия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648200"/>
            <a:ext cx="3067050" cy="2044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4148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Уровни ФГОС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652780"/>
            <a:ext cx="8194675" cy="495520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	</a:t>
            </a:r>
            <a:r>
              <a:rPr lang="ru-RU" sz="2800" dirty="0">
                <a:solidFill>
                  <a:srgbClr val="0070C0"/>
                </a:solidFill>
              </a:rPr>
              <a:t>ФГОС дошкольного </a:t>
            </a:r>
            <a:r>
              <a:rPr lang="ru-RU" sz="2800" dirty="0" smtClean="0">
                <a:solidFill>
                  <a:srgbClr val="0070C0"/>
                </a:solidFill>
              </a:rPr>
              <a:t>образования</a:t>
            </a:r>
            <a:endParaRPr lang="ru-RU" sz="2800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70C0"/>
                </a:solidFill>
              </a:rPr>
              <a:t>	ФГОС начального общего образования (1–4 </a:t>
            </a:r>
            <a:r>
              <a:rPr lang="ru-RU" sz="2800" dirty="0" smtClean="0">
                <a:solidFill>
                  <a:srgbClr val="0070C0"/>
                </a:solidFill>
              </a:rPr>
              <a:t>   	классы)</a:t>
            </a:r>
            <a:endParaRPr lang="ru-RU" sz="2800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70C0"/>
                </a:solidFill>
              </a:rPr>
              <a:t>	ФГОС основного общего образования (5–9 </a:t>
            </a:r>
            <a:r>
              <a:rPr lang="ru-RU" sz="2800" dirty="0" smtClean="0">
                <a:solidFill>
                  <a:srgbClr val="0070C0"/>
                </a:solidFill>
              </a:rPr>
              <a:t>	классы)</a:t>
            </a:r>
            <a:endParaRPr lang="ru-RU" sz="2800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70C0"/>
                </a:solidFill>
              </a:rPr>
              <a:t>	ФГОС среднего общего образования (10–11 </a:t>
            </a:r>
            <a:r>
              <a:rPr lang="ru-RU" sz="2800" dirty="0" smtClean="0">
                <a:solidFill>
                  <a:srgbClr val="0070C0"/>
                </a:solidFill>
              </a:rPr>
              <a:t>			классы</a:t>
            </a:r>
            <a:r>
              <a:rPr lang="ru-RU" sz="2800" dirty="0">
                <a:solidFill>
                  <a:srgbClr val="0070C0"/>
                </a:solidFill>
              </a:rPr>
              <a:t>).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899773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504" y="0"/>
            <a:ext cx="7740650" cy="2721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7325" marR="5080" indent="-17526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5F497A"/>
                </a:solidFill>
                <a:latin typeface="Calibri"/>
                <a:cs typeface="Calibri"/>
              </a:rPr>
              <a:t>Федеральные</a:t>
            </a:r>
            <a:r>
              <a:rPr sz="2800" b="1" spc="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5F497A"/>
                </a:solidFill>
                <a:latin typeface="Calibri"/>
                <a:cs typeface="Calibri"/>
              </a:rPr>
              <a:t>государственные</a:t>
            </a:r>
            <a:r>
              <a:rPr sz="2800" b="1" spc="10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5F497A"/>
                </a:solidFill>
                <a:latin typeface="Calibri"/>
                <a:cs typeface="Calibri"/>
              </a:rPr>
              <a:t>образовательные </a:t>
            </a:r>
            <a:r>
              <a:rPr sz="2800" b="1" spc="-61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5F497A"/>
                </a:solidFill>
                <a:latin typeface="Calibri"/>
                <a:cs typeface="Calibri"/>
              </a:rPr>
              <a:t>стандарты </a:t>
            </a:r>
            <a:r>
              <a:rPr sz="2800" b="1" spc="-10" dirty="0">
                <a:solidFill>
                  <a:srgbClr val="5F497A"/>
                </a:solidFill>
                <a:latin typeface="Calibri"/>
                <a:cs typeface="Calibri"/>
              </a:rPr>
              <a:t>обновляются</a:t>
            </a:r>
            <a:r>
              <a:rPr sz="2800" b="1" spc="2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5F497A"/>
                </a:solidFill>
                <a:latin typeface="Calibri"/>
                <a:cs typeface="Calibri"/>
              </a:rPr>
              <a:t>примерно</a:t>
            </a:r>
            <a:r>
              <a:rPr sz="2800" b="1" spc="2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5F497A"/>
                </a:solidFill>
                <a:latin typeface="Calibri"/>
                <a:cs typeface="Calibri"/>
              </a:rPr>
              <a:t>раз</a:t>
            </a:r>
            <a:r>
              <a:rPr sz="2800" b="1" spc="1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5F497A"/>
                </a:solidFill>
                <a:latin typeface="Calibri"/>
                <a:cs typeface="Calibri"/>
              </a:rPr>
              <a:t>в 10</a:t>
            </a:r>
            <a:r>
              <a:rPr sz="2800" b="1" spc="20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2800" b="1" spc="-35" dirty="0">
                <a:solidFill>
                  <a:srgbClr val="5F497A"/>
                </a:solidFill>
                <a:latin typeface="Calibri"/>
                <a:cs typeface="Calibri"/>
              </a:rPr>
              <a:t>лет.</a:t>
            </a:r>
            <a:endParaRPr sz="2800">
              <a:latin typeface="Calibri"/>
              <a:cs typeface="Calibri"/>
            </a:endParaRPr>
          </a:p>
          <a:p>
            <a:pPr marL="527685" marR="1896110" indent="-172720">
              <a:lnSpc>
                <a:spcPct val="91600"/>
              </a:lnSpc>
              <a:spcBef>
                <a:spcPts val="1914"/>
              </a:spcBef>
              <a:buChar char="•"/>
              <a:tabLst>
                <a:tab pos="528320" algn="l"/>
              </a:tabLst>
            </a:pPr>
            <a:r>
              <a:rPr sz="1600" spc="-5" dirty="0">
                <a:latin typeface="Calibri"/>
                <a:cs typeface="Calibri"/>
              </a:rPr>
              <a:t>Были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приняты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2004</a:t>
            </a:r>
            <a:r>
              <a:rPr sz="1600" b="1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006FC0"/>
                </a:solidFill>
                <a:latin typeface="Calibri"/>
                <a:cs typeface="Calibri"/>
              </a:rPr>
              <a:t>году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назывались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государственными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образовательными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стандартами.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Аббревиатура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ФГОС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ещё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не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использовалась.</a:t>
            </a:r>
            <a:endParaRPr sz="1600">
              <a:latin typeface="Calibri"/>
              <a:cs typeface="Calibri"/>
            </a:endParaRPr>
          </a:p>
          <a:p>
            <a:pPr marL="527685" marR="863600" indent="-172720">
              <a:lnSpc>
                <a:spcPct val="91600"/>
              </a:lnSpc>
              <a:spcBef>
                <a:spcPts val="285"/>
              </a:spcBef>
              <a:buChar char="•"/>
              <a:tabLst>
                <a:tab pos="528320" algn="l"/>
              </a:tabLst>
            </a:pPr>
            <a:r>
              <a:rPr sz="1600" spc="-5" dirty="0">
                <a:latin typeface="Calibri"/>
                <a:cs typeface="Calibri"/>
              </a:rPr>
              <a:t>Основной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целью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Стандарта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2004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года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был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не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личностный,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а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предметный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результат,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ввиду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чего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Стандарт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быстро </a:t>
            </a:r>
            <a:r>
              <a:rPr sz="1600" spc="-10" dirty="0">
                <a:latin typeface="Calibri"/>
                <a:cs typeface="Calibri"/>
              </a:rPr>
              <a:t>устарел.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Во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главу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ставился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набор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информации,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обязательной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для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изучения.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Подробно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описывалось</a:t>
            </a:r>
            <a:endParaRPr sz="1600">
              <a:latin typeface="Calibri"/>
              <a:cs typeface="Calibri"/>
            </a:endParaRPr>
          </a:p>
          <a:p>
            <a:pPr marL="527685">
              <a:lnSpc>
                <a:spcPts val="1764"/>
              </a:lnSpc>
            </a:pPr>
            <a:r>
              <a:rPr sz="1600" spc="-15" dirty="0">
                <a:latin typeface="Calibri"/>
                <a:cs typeface="Calibri"/>
              </a:rPr>
              <a:t>содержание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образование: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темы,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дидактические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единицы.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92555" y="2747606"/>
            <a:ext cx="6871334" cy="789940"/>
            <a:chOff x="992555" y="2747606"/>
            <a:chExt cx="6871334" cy="789940"/>
          </a:xfrm>
        </p:grpSpPr>
        <p:sp>
          <p:nvSpPr>
            <p:cNvPr id="4" name="object 4"/>
            <p:cNvSpPr/>
            <p:nvPr/>
          </p:nvSpPr>
          <p:spPr>
            <a:xfrm>
              <a:off x="1005255" y="2760306"/>
              <a:ext cx="6845934" cy="764540"/>
            </a:xfrm>
            <a:custGeom>
              <a:avLst/>
              <a:gdLst/>
              <a:ahLst/>
              <a:cxnLst/>
              <a:rect l="l" t="t" r="r" b="b"/>
              <a:pathLst>
                <a:path w="6845934" h="764539">
                  <a:moveTo>
                    <a:pt x="6845427" y="0"/>
                  </a:moveTo>
                  <a:lnTo>
                    <a:pt x="0" y="0"/>
                  </a:lnTo>
                  <a:lnTo>
                    <a:pt x="0" y="764451"/>
                  </a:lnTo>
                  <a:lnTo>
                    <a:pt x="6845427" y="764451"/>
                  </a:lnTo>
                  <a:lnTo>
                    <a:pt x="6845427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05255" y="2760306"/>
              <a:ext cx="6845934" cy="764540"/>
            </a:xfrm>
            <a:custGeom>
              <a:avLst/>
              <a:gdLst/>
              <a:ahLst/>
              <a:cxnLst/>
              <a:rect l="l" t="t" r="r" b="b"/>
              <a:pathLst>
                <a:path w="6845934" h="764539">
                  <a:moveTo>
                    <a:pt x="0" y="764451"/>
                  </a:moveTo>
                  <a:lnTo>
                    <a:pt x="6845427" y="764451"/>
                  </a:lnTo>
                  <a:lnTo>
                    <a:pt x="6845427" y="0"/>
                  </a:lnTo>
                  <a:lnTo>
                    <a:pt x="0" y="0"/>
                  </a:lnTo>
                  <a:lnTo>
                    <a:pt x="0" y="764451"/>
                  </a:lnTo>
                  <a:close/>
                </a:path>
              </a:pathLst>
            </a:custGeom>
            <a:ln w="25399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22375" y="2820161"/>
            <a:ext cx="463994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1" spc="-5" dirty="0">
                <a:solidFill>
                  <a:srgbClr val="FFFFFF"/>
                </a:solidFill>
                <a:latin typeface="Calibri"/>
                <a:cs typeface="Calibri"/>
              </a:rPr>
              <a:t>Первое</a:t>
            </a:r>
            <a:r>
              <a:rPr sz="3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00" b="1" spc="-20" dirty="0">
                <a:solidFill>
                  <a:srgbClr val="FFFFFF"/>
                </a:solidFill>
                <a:latin typeface="Calibri"/>
                <a:cs typeface="Calibri"/>
              </a:rPr>
              <a:t>поколение</a:t>
            </a:r>
            <a:r>
              <a:rPr sz="3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00" b="1" spc="-30" dirty="0">
                <a:solidFill>
                  <a:srgbClr val="FFFFFF"/>
                </a:solidFill>
                <a:latin typeface="Calibri"/>
                <a:cs typeface="Calibri"/>
              </a:rPr>
              <a:t>ФГОС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31594" y="2696210"/>
            <a:ext cx="7586345" cy="3685540"/>
            <a:chOff x="1331594" y="2696210"/>
            <a:chExt cx="7586345" cy="368554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32269" y="2708910"/>
              <a:ext cx="833501" cy="83350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732269" y="2708910"/>
              <a:ext cx="833755" cy="833755"/>
            </a:xfrm>
            <a:custGeom>
              <a:avLst/>
              <a:gdLst/>
              <a:ahLst/>
              <a:cxnLst/>
              <a:rect l="l" t="t" r="r" b="b"/>
              <a:pathLst>
                <a:path w="833754" h="833754">
                  <a:moveTo>
                    <a:pt x="0" y="416813"/>
                  </a:moveTo>
                  <a:lnTo>
                    <a:pt x="2803" y="368195"/>
                  </a:lnTo>
                  <a:lnTo>
                    <a:pt x="11005" y="321226"/>
                  </a:lnTo>
                  <a:lnTo>
                    <a:pt x="24292" y="276219"/>
                  </a:lnTo>
                  <a:lnTo>
                    <a:pt x="42353" y="233487"/>
                  </a:lnTo>
                  <a:lnTo>
                    <a:pt x="64874" y="193342"/>
                  </a:lnTo>
                  <a:lnTo>
                    <a:pt x="91543" y="156096"/>
                  </a:lnTo>
                  <a:lnTo>
                    <a:pt x="122046" y="122062"/>
                  </a:lnTo>
                  <a:lnTo>
                    <a:pt x="156073" y="91553"/>
                  </a:lnTo>
                  <a:lnTo>
                    <a:pt x="193308" y="64880"/>
                  </a:lnTo>
                  <a:lnTo>
                    <a:pt x="233441" y="42356"/>
                  </a:lnTo>
                  <a:lnTo>
                    <a:pt x="276157" y="24294"/>
                  </a:lnTo>
                  <a:lnTo>
                    <a:pt x="321146" y="11005"/>
                  </a:lnTo>
                  <a:lnTo>
                    <a:pt x="368093" y="2803"/>
                  </a:lnTo>
                  <a:lnTo>
                    <a:pt x="416686" y="0"/>
                  </a:lnTo>
                  <a:lnTo>
                    <a:pt x="465305" y="2803"/>
                  </a:lnTo>
                  <a:lnTo>
                    <a:pt x="512274" y="11005"/>
                  </a:lnTo>
                  <a:lnTo>
                    <a:pt x="557281" y="24294"/>
                  </a:lnTo>
                  <a:lnTo>
                    <a:pt x="600013" y="42356"/>
                  </a:lnTo>
                  <a:lnTo>
                    <a:pt x="640158" y="64880"/>
                  </a:lnTo>
                  <a:lnTo>
                    <a:pt x="677404" y="91553"/>
                  </a:lnTo>
                  <a:lnTo>
                    <a:pt x="711438" y="122062"/>
                  </a:lnTo>
                  <a:lnTo>
                    <a:pt x="741947" y="156096"/>
                  </a:lnTo>
                  <a:lnTo>
                    <a:pt x="768620" y="193342"/>
                  </a:lnTo>
                  <a:lnTo>
                    <a:pt x="791144" y="233487"/>
                  </a:lnTo>
                  <a:lnTo>
                    <a:pt x="809206" y="276219"/>
                  </a:lnTo>
                  <a:lnTo>
                    <a:pt x="822495" y="321226"/>
                  </a:lnTo>
                  <a:lnTo>
                    <a:pt x="830697" y="368195"/>
                  </a:lnTo>
                  <a:lnTo>
                    <a:pt x="833501" y="416813"/>
                  </a:lnTo>
                  <a:lnTo>
                    <a:pt x="830697" y="465407"/>
                  </a:lnTo>
                  <a:lnTo>
                    <a:pt x="822495" y="512354"/>
                  </a:lnTo>
                  <a:lnTo>
                    <a:pt x="809206" y="557343"/>
                  </a:lnTo>
                  <a:lnTo>
                    <a:pt x="791144" y="600059"/>
                  </a:lnTo>
                  <a:lnTo>
                    <a:pt x="768620" y="640192"/>
                  </a:lnTo>
                  <a:lnTo>
                    <a:pt x="741947" y="677427"/>
                  </a:lnTo>
                  <a:lnTo>
                    <a:pt x="711438" y="711454"/>
                  </a:lnTo>
                  <a:lnTo>
                    <a:pt x="677404" y="741957"/>
                  </a:lnTo>
                  <a:lnTo>
                    <a:pt x="640158" y="768626"/>
                  </a:lnTo>
                  <a:lnTo>
                    <a:pt x="600013" y="791147"/>
                  </a:lnTo>
                  <a:lnTo>
                    <a:pt x="557281" y="809208"/>
                  </a:lnTo>
                  <a:lnTo>
                    <a:pt x="512274" y="822495"/>
                  </a:lnTo>
                  <a:lnTo>
                    <a:pt x="465305" y="830697"/>
                  </a:lnTo>
                  <a:lnTo>
                    <a:pt x="416686" y="833501"/>
                  </a:lnTo>
                  <a:lnTo>
                    <a:pt x="368093" y="830697"/>
                  </a:lnTo>
                  <a:lnTo>
                    <a:pt x="321146" y="822495"/>
                  </a:lnTo>
                  <a:lnTo>
                    <a:pt x="276157" y="809208"/>
                  </a:lnTo>
                  <a:lnTo>
                    <a:pt x="233441" y="791147"/>
                  </a:lnTo>
                  <a:lnTo>
                    <a:pt x="193308" y="768626"/>
                  </a:lnTo>
                  <a:lnTo>
                    <a:pt x="156073" y="741957"/>
                  </a:lnTo>
                  <a:lnTo>
                    <a:pt x="122047" y="711453"/>
                  </a:lnTo>
                  <a:lnTo>
                    <a:pt x="91543" y="677427"/>
                  </a:lnTo>
                  <a:lnTo>
                    <a:pt x="64874" y="640192"/>
                  </a:lnTo>
                  <a:lnTo>
                    <a:pt x="42353" y="600059"/>
                  </a:lnTo>
                  <a:lnTo>
                    <a:pt x="24292" y="557343"/>
                  </a:lnTo>
                  <a:lnTo>
                    <a:pt x="11005" y="512354"/>
                  </a:lnTo>
                  <a:lnTo>
                    <a:pt x="2803" y="465407"/>
                  </a:lnTo>
                  <a:lnTo>
                    <a:pt x="0" y="416813"/>
                  </a:lnTo>
                  <a:close/>
                </a:path>
              </a:pathLst>
            </a:custGeom>
            <a:ln w="25400">
              <a:solidFill>
                <a:srgbClr val="D7D2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1594" y="5445226"/>
              <a:ext cx="936104" cy="93610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543302" y="3719449"/>
              <a:ext cx="6362065" cy="2270125"/>
            </a:xfrm>
            <a:custGeom>
              <a:avLst/>
              <a:gdLst/>
              <a:ahLst/>
              <a:cxnLst/>
              <a:rect l="l" t="t" r="r" b="b"/>
              <a:pathLst>
                <a:path w="6362065" h="2270125">
                  <a:moveTo>
                    <a:pt x="6180074" y="0"/>
                  </a:moveTo>
                  <a:lnTo>
                    <a:pt x="181610" y="0"/>
                  </a:lnTo>
                  <a:lnTo>
                    <a:pt x="133320" y="6484"/>
                  </a:lnTo>
                  <a:lnTo>
                    <a:pt x="89934" y="24783"/>
                  </a:lnTo>
                  <a:lnTo>
                    <a:pt x="53181" y="53165"/>
                  </a:lnTo>
                  <a:lnTo>
                    <a:pt x="24788" y="89897"/>
                  </a:lnTo>
                  <a:lnTo>
                    <a:pt x="6485" y="133247"/>
                  </a:lnTo>
                  <a:lnTo>
                    <a:pt x="0" y="181482"/>
                  </a:lnTo>
                  <a:lnTo>
                    <a:pt x="0" y="2269667"/>
                  </a:lnTo>
                  <a:lnTo>
                    <a:pt x="6361557" y="2269667"/>
                  </a:lnTo>
                  <a:lnTo>
                    <a:pt x="6361557" y="181482"/>
                  </a:lnTo>
                  <a:lnTo>
                    <a:pt x="6355072" y="133247"/>
                  </a:lnTo>
                  <a:lnTo>
                    <a:pt x="6336773" y="89897"/>
                  </a:lnTo>
                  <a:lnTo>
                    <a:pt x="6308391" y="53165"/>
                  </a:lnTo>
                  <a:lnTo>
                    <a:pt x="6271659" y="24783"/>
                  </a:lnTo>
                  <a:lnTo>
                    <a:pt x="6228309" y="6484"/>
                  </a:lnTo>
                  <a:lnTo>
                    <a:pt x="61800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43302" y="3719449"/>
              <a:ext cx="6362065" cy="2270125"/>
            </a:xfrm>
            <a:custGeom>
              <a:avLst/>
              <a:gdLst/>
              <a:ahLst/>
              <a:cxnLst/>
              <a:rect l="l" t="t" r="r" b="b"/>
              <a:pathLst>
                <a:path w="6362065" h="2270125">
                  <a:moveTo>
                    <a:pt x="181610" y="0"/>
                  </a:moveTo>
                  <a:lnTo>
                    <a:pt x="6180074" y="0"/>
                  </a:lnTo>
                  <a:lnTo>
                    <a:pt x="6228309" y="6484"/>
                  </a:lnTo>
                  <a:lnTo>
                    <a:pt x="6271659" y="24783"/>
                  </a:lnTo>
                  <a:lnTo>
                    <a:pt x="6308391" y="53165"/>
                  </a:lnTo>
                  <a:lnTo>
                    <a:pt x="6336773" y="89897"/>
                  </a:lnTo>
                  <a:lnTo>
                    <a:pt x="6355072" y="133247"/>
                  </a:lnTo>
                  <a:lnTo>
                    <a:pt x="6361557" y="181482"/>
                  </a:lnTo>
                  <a:lnTo>
                    <a:pt x="6361557" y="2269667"/>
                  </a:lnTo>
                  <a:lnTo>
                    <a:pt x="0" y="2269667"/>
                  </a:lnTo>
                  <a:lnTo>
                    <a:pt x="0" y="181482"/>
                  </a:lnTo>
                  <a:lnTo>
                    <a:pt x="6485" y="133247"/>
                  </a:lnTo>
                  <a:lnTo>
                    <a:pt x="24788" y="89897"/>
                  </a:lnTo>
                  <a:lnTo>
                    <a:pt x="53181" y="53165"/>
                  </a:lnTo>
                  <a:lnTo>
                    <a:pt x="89934" y="24783"/>
                  </a:lnTo>
                  <a:lnTo>
                    <a:pt x="133320" y="6484"/>
                  </a:lnTo>
                  <a:lnTo>
                    <a:pt x="181610" y="0"/>
                  </a:lnTo>
                  <a:close/>
                </a:path>
              </a:pathLst>
            </a:custGeom>
            <a:ln w="25400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604642" y="3770782"/>
            <a:ext cx="6169660" cy="210947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229"/>
              </a:spcBef>
              <a:buChar char="•"/>
              <a:tabLst>
                <a:tab pos="185420" algn="l"/>
              </a:tabLst>
            </a:pPr>
            <a:r>
              <a:rPr sz="1600" spc="-5" dirty="0">
                <a:latin typeface="Calibri"/>
                <a:cs typeface="Calibri"/>
              </a:rPr>
              <a:t>Разрабатывались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6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2009</a:t>
            </a:r>
            <a:r>
              <a:rPr sz="1600" b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по</a:t>
            </a:r>
            <a:r>
              <a:rPr sz="16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2012</a:t>
            </a:r>
            <a:r>
              <a:rPr sz="16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6FC0"/>
                </a:solidFill>
                <a:latin typeface="Calibri"/>
                <a:cs typeface="Calibri"/>
              </a:rPr>
              <a:t>год</a:t>
            </a:r>
            <a:r>
              <a:rPr sz="16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действуют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до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2020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года.</a:t>
            </a:r>
            <a:endParaRPr sz="1600">
              <a:latin typeface="Calibri"/>
              <a:cs typeface="Calibri"/>
            </a:endParaRPr>
          </a:p>
          <a:p>
            <a:pPr marL="184785" indent="-172720">
              <a:lnSpc>
                <a:spcPts val="1835"/>
              </a:lnSpc>
              <a:spcBef>
                <a:spcPts val="135"/>
              </a:spcBef>
              <a:buChar char="•"/>
              <a:tabLst>
                <a:tab pos="185420" algn="l"/>
              </a:tabLst>
            </a:pPr>
            <a:r>
              <a:rPr sz="1600" spc="-5" dirty="0">
                <a:latin typeface="Calibri"/>
                <a:cs typeface="Calibri"/>
              </a:rPr>
              <a:t>Акцент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них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сделан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развитие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универсальных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учебных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умений,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то</a:t>
            </a:r>
            <a:endParaRPr sz="1600">
              <a:latin typeface="Calibri"/>
              <a:cs typeface="Calibri"/>
            </a:endParaRPr>
          </a:p>
          <a:p>
            <a:pPr marL="184785">
              <a:lnSpc>
                <a:spcPts val="1755"/>
              </a:lnSpc>
            </a:pPr>
            <a:r>
              <a:rPr sz="1600" spc="-5" dirty="0">
                <a:latin typeface="Calibri"/>
                <a:cs typeface="Calibri"/>
              </a:rPr>
              <a:t>есть способности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самостоятельно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добывать</a:t>
            </a:r>
            <a:r>
              <a:rPr sz="1600" spc="-5" dirty="0">
                <a:latin typeface="Calibri"/>
                <a:cs typeface="Calibri"/>
              </a:rPr>
              <a:t> информацию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</a:t>
            </a:r>
            <a:endParaRPr sz="1600">
              <a:latin typeface="Calibri"/>
              <a:cs typeface="Calibri"/>
            </a:endParaRPr>
          </a:p>
          <a:p>
            <a:pPr marL="184785">
              <a:lnSpc>
                <a:spcPts val="1760"/>
              </a:lnSpc>
            </a:pPr>
            <a:r>
              <a:rPr sz="1600" spc="-10" dirty="0">
                <a:latin typeface="Calibri"/>
                <a:cs typeface="Calibri"/>
              </a:rPr>
              <a:t>использованием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технологий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коммуникации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людьми.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Фокус</a:t>
            </a:r>
            <a:endParaRPr sz="1600">
              <a:latin typeface="Calibri"/>
              <a:cs typeface="Calibri"/>
            </a:endParaRPr>
          </a:p>
          <a:p>
            <a:pPr marL="184785" marR="28575">
              <a:lnSpc>
                <a:spcPct val="91600"/>
              </a:lnSpc>
              <a:spcBef>
                <a:spcPts val="80"/>
              </a:spcBef>
            </a:pPr>
            <a:r>
              <a:rPr sz="1600" spc="-5" dirty="0">
                <a:latin typeface="Calibri"/>
                <a:cs typeface="Calibri"/>
              </a:rPr>
              <a:t>сместили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личность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ребёнка.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Много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внимания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уделено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проектной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внеурочной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деятельности.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Предполагается,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что </a:t>
            </a:r>
            <a:r>
              <a:rPr sz="1600" spc="-5" dirty="0">
                <a:latin typeface="Calibri"/>
                <a:cs typeface="Calibri"/>
              </a:rPr>
              <a:t>обучающиеся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федеральным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государственным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стандартам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2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поколения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должны 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любить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Родину,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уважать</a:t>
            </a:r>
            <a:r>
              <a:rPr sz="1600" spc="-10" dirty="0">
                <a:latin typeface="Calibri"/>
                <a:cs typeface="Calibri"/>
              </a:rPr>
              <a:t> закон,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быть</a:t>
            </a:r>
            <a:r>
              <a:rPr sz="1600" spc="-10" dirty="0">
                <a:latin typeface="Calibri"/>
                <a:cs typeface="Calibri"/>
              </a:rPr>
              <a:t> толерантными</a:t>
            </a:r>
            <a:r>
              <a:rPr sz="1600" spc="-5" dirty="0">
                <a:latin typeface="Calibri"/>
                <a:cs typeface="Calibri"/>
              </a:rPr>
              <a:t> и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стремиться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здоровому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образу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жизни.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539110" y="5948197"/>
            <a:ext cx="6387465" cy="787400"/>
            <a:chOff x="2539110" y="5948197"/>
            <a:chExt cx="6387465" cy="787400"/>
          </a:xfrm>
        </p:grpSpPr>
        <p:sp>
          <p:nvSpPr>
            <p:cNvPr id="15" name="object 15"/>
            <p:cNvSpPr/>
            <p:nvPr/>
          </p:nvSpPr>
          <p:spPr>
            <a:xfrm>
              <a:off x="2551810" y="5960897"/>
              <a:ext cx="6362065" cy="762000"/>
            </a:xfrm>
            <a:custGeom>
              <a:avLst/>
              <a:gdLst/>
              <a:ahLst/>
              <a:cxnLst/>
              <a:rect l="l" t="t" r="r" b="b"/>
              <a:pathLst>
                <a:path w="6362065" h="762000">
                  <a:moveTo>
                    <a:pt x="6361557" y="0"/>
                  </a:moveTo>
                  <a:lnTo>
                    <a:pt x="0" y="0"/>
                  </a:lnTo>
                  <a:lnTo>
                    <a:pt x="0" y="761796"/>
                  </a:lnTo>
                  <a:lnTo>
                    <a:pt x="6361557" y="761796"/>
                  </a:lnTo>
                  <a:lnTo>
                    <a:pt x="6361557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51810" y="5960897"/>
              <a:ext cx="6362065" cy="762000"/>
            </a:xfrm>
            <a:custGeom>
              <a:avLst/>
              <a:gdLst/>
              <a:ahLst/>
              <a:cxnLst/>
              <a:rect l="l" t="t" r="r" b="b"/>
              <a:pathLst>
                <a:path w="6362065" h="762000">
                  <a:moveTo>
                    <a:pt x="0" y="761796"/>
                  </a:moveTo>
                  <a:lnTo>
                    <a:pt x="6361557" y="761796"/>
                  </a:lnTo>
                  <a:lnTo>
                    <a:pt x="6361557" y="0"/>
                  </a:lnTo>
                  <a:lnTo>
                    <a:pt x="0" y="0"/>
                  </a:lnTo>
                  <a:lnTo>
                    <a:pt x="0" y="761796"/>
                  </a:lnTo>
                  <a:close/>
                </a:path>
              </a:pathLst>
            </a:custGeom>
            <a:ln w="25400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661285" y="6036970"/>
            <a:ext cx="43078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Второе</a:t>
            </a:r>
            <a:r>
              <a:rPr sz="32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поколение</a:t>
            </a:r>
            <a:r>
              <a:rPr sz="32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ФГОС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864475" y="5857570"/>
            <a:ext cx="844550" cy="844550"/>
            <a:chOff x="7864475" y="5857570"/>
            <a:chExt cx="844550" cy="844550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77175" y="5870270"/>
              <a:ext cx="818895" cy="81890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877175" y="5870270"/>
              <a:ext cx="819150" cy="819150"/>
            </a:xfrm>
            <a:custGeom>
              <a:avLst/>
              <a:gdLst/>
              <a:ahLst/>
              <a:cxnLst/>
              <a:rect l="l" t="t" r="r" b="b"/>
              <a:pathLst>
                <a:path w="819150" h="819150">
                  <a:moveTo>
                    <a:pt x="0" y="409448"/>
                  </a:moveTo>
                  <a:lnTo>
                    <a:pt x="2753" y="361699"/>
                  </a:lnTo>
                  <a:lnTo>
                    <a:pt x="10810" y="315567"/>
                  </a:lnTo>
                  <a:lnTo>
                    <a:pt x="23864" y="271361"/>
                  </a:lnTo>
                  <a:lnTo>
                    <a:pt x="41607" y="229386"/>
                  </a:lnTo>
                  <a:lnTo>
                    <a:pt x="63732" y="189951"/>
                  </a:lnTo>
                  <a:lnTo>
                    <a:pt x="89933" y="153362"/>
                  </a:lnTo>
                  <a:lnTo>
                    <a:pt x="119903" y="119927"/>
                  </a:lnTo>
                  <a:lnTo>
                    <a:pt x="153336" y="89953"/>
                  </a:lnTo>
                  <a:lnTo>
                    <a:pt x="189923" y="63748"/>
                  </a:lnTo>
                  <a:lnTo>
                    <a:pt x="229359" y="41618"/>
                  </a:lnTo>
                  <a:lnTo>
                    <a:pt x="271336" y="23871"/>
                  </a:lnTo>
                  <a:lnTo>
                    <a:pt x="315547" y="10814"/>
                  </a:lnTo>
                  <a:lnTo>
                    <a:pt x="361687" y="2754"/>
                  </a:lnTo>
                  <a:lnTo>
                    <a:pt x="409448" y="0"/>
                  </a:lnTo>
                  <a:lnTo>
                    <a:pt x="457185" y="2754"/>
                  </a:lnTo>
                  <a:lnTo>
                    <a:pt x="503308" y="10814"/>
                  </a:lnTo>
                  <a:lnTo>
                    <a:pt x="547509" y="23871"/>
                  </a:lnTo>
                  <a:lnTo>
                    <a:pt x="589481" y="41618"/>
                  </a:lnTo>
                  <a:lnTo>
                    <a:pt x="628916" y="63748"/>
                  </a:lnTo>
                  <a:lnTo>
                    <a:pt x="665506" y="89954"/>
                  </a:lnTo>
                  <a:lnTo>
                    <a:pt x="698944" y="119929"/>
                  </a:lnTo>
                  <a:lnTo>
                    <a:pt x="728922" y="153365"/>
                  </a:lnTo>
                  <a:lnTo>
                    <a:pt x="755132" y="189954"/>
                  </a:lnTo>
                  <a:lnTo>
                    <a:pt x="777266" y="229391"/>
                  </a:lnTo>
                  <a:lnTo>
                    <a:pt x="795017" y="271367"/>
                  </a:lnTo>
                  <a:lnTo>
                    <a:pt x="808078" y="315575"/>
                  </a:lnTo>
                  <a:lnTo>
                    <a:pt x="816140" y="361709"/>
                  </a:lnTo>
                  <a:lnTo>
                    <a:pt x="818896" y="409460"/>
                  </a:lnTo>
                  <a:lnTo>
                    <a:pt x="816140" y="457209"/>
                  </a:lnTo>
                  <a:lnTo>
                    <a:pt x="808078" y="503340"/>
                  </a:lnTo>
                  <a:lnTo>
                    <a:pt x="795017" y="547547"/>
                  </a:lnTo>
                  <a:lnTo>
                    <a:pt x="777266" y="589521"/>
                  </a:lnTo>
                  <a:lnTo>
                    <a:pt x="755132" y="628957"/>
                  </a:lnTo>
                  <a:lnTo>
                    <a:pt x="728922" y="665546"/>
                  </a:lnTo>
                  <a:lnTo>
                    <a:pt x="698944" y="698981"/>
                  </a:lnTo>
                  <a:lnTo>
                    <a:pt x="665506" y="728954"/>
                  </a:lnTo>
                  <a:lnTo>
                    <a:pt x="628916" y="755160"/>
                  </a:lnTo>
                  <a:lnTo>
                    <a:pt x="589481" y="777290"/>
                  </a:lnTo>
                  <a:lnTo>
                    <a:pt x="547509" y="795037"/>
                  </a:lnTo>
                  <a:lnTo>
                    <a:pt x="503308" y="808094"/>
                  </a:lnTo>
                  <a:lnTo>
                    <a:pt x="457185" y="816153"/>
                  </a:lnTo>
                  <a:lnTo>
                    <a:pt x="409448" y="818908"/>
                  </a:lnTo>
                  <a:lnTo>
                    <a:pt x="361687" y="816153"/>
                  </a:lnTo>
                  <a:lnTo>
                    <a:pt x="315547" y="808094"/>
                  </a:lnTo>
                  <a:lnTo>
                    <a:pt x="271336" y="795037"/>
                  </a:lnTo>
                  <a:lnTo>
                    <a:pt x="229359" y="777290"/>
                  </a:lnTo>
                  <a:lnTo>
                    <a:pt x="189923" y="755160"/>
                  </a:lnTo>
                  <a:lnTo>
                    <a:pt x="153336" y="728954"/>
                  </a:lnTo>
                  <a:lnTo>
                    <a:pt x="119903" y="698981"/>
                  </a:lnTo>
                  <a:lnTo>
                    <a:pt x="89933" y="665546"/>
                  </a:lnTo>
                  <a:lnTo>
                    <a:pt x="63732" y="628957"/>
                  </a:lnTo>
                  <a:lnTo>
                    <a:pt x="41607" y="589521"/>
                  </a:lnTo>
                  <a:lnTo>
                    <a:pt x="23864" y="547547"/>
                  </a:lnTo>
                  <a:lnTo>
                    <a:pt x="10810" y="503340"/>
                  </a:lnTo>
                  <a:lnTo>
                    <a:pt x="2753" y="457209"/>
                  </a:lnTo>
                  <a:lnTo>
                    <a:pt x="0" y="409460"/>
                  </a:lnTo>
                  <a:close/>
                </a:path>
              </a:pathLst>
            </a:custGeom>
            <a:ln w="25400">
              <a:solidFill>
                <a:srgbClr val="D7D2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504" y="0"/>
            <a:ext cx="774065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7325" marR="5080" indent="-17526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5F497A"/>
                </a:solidFill>
                <a:latin typeface="Calibri"/>
                <a:cs typeface="Calibri"/>
              </a:rPr>
              <a:t>Федеральные</a:t>
            </a:r>
            <a:r>
              <a:rPr sz="2800" b="1" spc="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5F497A"/>
                </a:solidFill>
                <a:latin typeface="Calibri"/>
                <a:cs typeface="Calibri"/>
              </a:rPr>
              <a:t>государственные</a:t>
            </a:r>
            <a:r>
              <a:rPr sz="2800" b="1" spc="10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5F497A"/>
                </a:solidFill>
                <a:latin typeface="Calibri"/>
                <a:cs typeface="Calibri"/>
              </a:rPr>
              <a:t>образовательные </a:t>
            </a:r>
            <a:r>
              <a:rPr sz="2800" b="1" spc="-61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5F497A"/>
                </a:solidFill>
                <a:latin typeface="Calibri"/>
                <a:cs typeface="Calibri"/>
              </a:rPr>
              <a:t>стандарты </a:t>
            </a:r>
            <a:r>
              <a:rPr sz="2800" b="1" spc="-10" dirty="0">
                <a:solidFill>
                  <a:srgbClr val="5F497A"/>
                </a:solidFill>
                <a:latin typeface="Calibri"/>
                <a:cs typeface="Calibri"/>
              </a:rPr>
              <a:t>обновляются</a:t>
            </a:r>
            <a:r>
              <a:rPr sz="2800" b="1" spc="2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5F497A"/>
                </a:solidFill>
                <a:latin typeface="Calibri"/>
                <a:cs typeface="Calibri"/>
              </a:rPr>
              <a:t>примерно</a:t>
            </a:r>
            <a:r>
              <a:rPr sz="2800" b="1" spc="2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5F497A"/>
                </a:solidFill>
                <a:latin typeface="Calibri"/>
                <a:cs typeface="Calibri"/>
              </a:rPr>
              <a:t>раз</a:t>
            </a:r>
            <a:r>
              <a:rPr sz="2800" b="1" spc="1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5F497A"/>
                </a:solidFill>
                <a:latin typeface="Calibri"/>
                <a:cs typeface="Calibri"/>
              </a:rPr>
              <a:t>в 10</a:t>
            </a:r>
            <a:r>
              <a:rPr sz="2800" b="1" spc="20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2800" b="1" spc="-35" dirty="0" err="1">
                <a:solidFill>
                  <a:srgbClr val="5F497A"/>
                </a:solidFill>
                <a:latin typeface="Calibri"/>
                <a:cs typeface="Calibri"/>
              </a:rPr>
              <a:t>лет</a:t>
            </a:r>
            <a:r>
              <a:rPr sz="2800" b="1" spc="-35" dirty="0" smtClean="0">
                <a:solidFill>
                  <a:srgbClr val="5F497A"/>
                </a:solidFill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92555" y="2747606"/>
            <a:ext cx="6871334" cy="789940"/>
            <a:chOff x="992555" y="2747606"/>
            <a:chExt cx="6871334" cy="789940"/>
          </a:xfrm>
        </p:grpSpPr>
        <p:sp>
          <p:nvSpPr>
            <p:cNvPr id="4" name="object 4"/>
            <p:cNvSpPr/>
            <p:nvPr/>
          </p:nvSpPr>
          <p:spPr>
            <a:xfrm>
              <a:off x="1005255" y="2760306"/>
              <a:ext cx="6845934" cy="764540"/>
            </a:xfrm>
            <a:custGeom>
              <a:avLst/>
              <a:gdLst/>
              <a:ahLst/>
              <a:cxnLst/>
              <a:rect l="l" t="t" r="r" b="b"/>
              <a:pathLst>
                <a:path w="6845934" h="764539">
                  <a:moveTo>
                    <a:pt x="6845427" y="0"/>
                  </a:moveTo>
                  <a:lnTo>
                    <a:pt x="0" y="0"/>
                  </a:lnTo>
                  <a:lnTo>
                    <a:pt x="0" y="764451"/>
                  </a:lnTo>
                  <a:lnTo>
                    <a:pt x="6845427" y="764451"/>
                  </a:lnTo>
                  <a:lnTo>
                    <a:pt x="6845427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05255" y="2760306"/>
              <a:ext cx="6845934" cy="764540"/>
            </a:xfrm>
            <a:custGeom>
              <a:avLst/>
              <a:gdLst/>
              <a:ahLst/>
              <a:cxnLst/>
              <a:rect l="l" t="t" r="r" b="b"/>
              <a:pathLst>
                <a:path w="6845934" h="764539">
                  <a:moveTo>
                    <a:pt x="0" y="764451"/>
                  </a:moveTo>
                  <a:lnTo>
                    <a:pt x="6845427" y="764451"/>
                  </a:lnTo>
                  <a:lnTo>
                    <a:pt x="6845427" y="0"/>
                  </a:lnTo>
                  <a:lnTo>
                    <a:pt x="0" y="0"/>
                  </a:lnTo>
                  <a:lnTo>
                    <a:pt x="0" y="764451"/>
                  </a:lnTo>
                  <a:close/>
                </a:path>
              </a:pathLst>
            </a:custGeom>
            <a:ln w="25399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26032" y="2810001"/>
            <a:ext cx="4628515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b="1" spc="-35" dirty="0">
                <a:solidFill>
                  <a:srgbClr val="FFFFFF"/>
                </a:solidFill>
                <a:latin typeface="Calibri"/>
                <a:cs typeface="Calibri"/>
              </a:rPr>
              <a:t>Третье</a:t>
            </a:r>
            <a:r>
              <a:rPr sz="35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b="1" spc="-15" dirty="0">
                <a:solidFill>
                  <a:srgbClr val="FFFFFF"/>
                </a:solidFill>
                <a:latin typeface="Calibri"/>
                <a:cs typeface="Calibri"/>
              </a:rPr>
              <a:t>поколение</a:t>
            </a:r>
            <a:r>
              <a:rPr sz="35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b="1" spc="-30" dirty="0">
                <a:solidFill>
                  <a:srgbClr val="FFFFFF"/>
                </a:solidFill>
                <a:latin typeface="Calibri"/>
                <a:cs typeface="Calibri"/>
              </a:rPr>
              <a:t>ФГОС</a:t>
            </a:r>
            <a:endParaRPr sz="35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31594" y="2696210"/>
            <a:ext cx="7639050" cy="3685540"/>
            <a:chOff x="1331594" y="2696210"/>
            <a:chExt cx="7639050" cy="368554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32269" y="2708910"/>
              <a:ext cx="833501" cy="83350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732269" y="2708910"/>
              <a:ext cx="833755" cy="833755"/>
            </a:xfrm>
            <a:custGeom>
              <a:avLst/>
              <a:gdLst/>
              <a:ahLst/>
              <a:cxnLst/>
              <a:rect l="l" t="t" r="r" b="b"/>
              <a:pathLst>
                <a:path w="833754" h="833754">
                  <a:moveTo>
                    <a:pt x="0" y="416813"/>
                  </a:moveTo>
                  <a:lnTo>
                    <a:pt x="2803" y="368195"/>
                  </a:lnTo>
                  <a:lnTo>
                    <a:pt x="11005" y="321226"/>
                  </a:lnTo>
                  <a:lnTo>
                    <a:pt x="24292" y="276219"/>
                  </a:lnTo>
                  <a:lnTo>
                    <a:pt x="42353" y="233487"/>
                  </a:lnTo>
                  <a:lnTo>
                    <a:pt x="64874" y="193342"/>
                  </a:lnTo>
                  <a:lnTo>
                    <a:pt x="91543" y="156096"/>
                  </a:lnTo>
                  <a:lnTo>
                    <a:pt x="122046" y="122062"/>
                  </a:lnTo>
                  <a:lnTo>
                    <a:pt x="156073" y="91553"/>
                  </a:lnTo>
                  <a:lnTo>
                    <a:pt x="193308" y="64880"/>
                  </a:lnTo>
                  <a:lnTo>
                    <a:pt x="233441" y="42356"/>
                  </a:lnTo>
                  <a:lnTo>
                    <a:pt x="276157" y="24294"/>
                  </a:lnTo>
                  <a:lnTo>
                    <a:pt x="321146" y="11005"/>
                  </a:lnTo>
                  <a:lnTo>
                    <a:pt x="368093" y="2803"/>
                  </a:lnTo>
                  <a:lnTo>
                    <a:pt x="416686" y="0"/>
                  </a:lnTo>
                  <a:lnTo>
                    <a:pt x="465305" y="2803"/>
                  </a:lnTo>
                  <a:lnTo>
                    <a:pt x="512274" y="11005"/>
                  </a:lnTo>
                  <a:lnTo>
                    <a:pt x="557281" y="24294"/>
                  </a:lnTo>
                  <a:lnTo>
                    <a:pt x="600013" y="42356"/>
                  </a:lnTo>
                  <a:lnTo>
                    <a:pt x="640158" y="64880"/>
                  </a:lnTo>
                  <a:lnTo>
                    <a:pt x="677404" y="91553"/>
                  </a:lnTo>
                  <a:lnTo>
                    <a:pt x="711438" y="122062"/>
                  </a:lnTo>
                  <a:lnTo>
                    <a:pt x="741947" y="156096"/>
                  </a:lnTo>
                  <a:lnTo>
                    <a:pt x="768620" y="193342"/>
                  </a:lnTo>
                  <a:lnTo>
                    <a:pt x="791144" y="233487"/>
                  </a:lnTo>
                  <a:lnTo>
                    <a:pt x="809206" y="276219"/>
                  </a:lnTo>
                  <a:lnTo>
                    <a:pt x="822495" y="321226"/>
                  </a:lnTo>
                  <a:lnTo>
                    <a:pt x="830697" y="368195"/>
                  </a:lnTo>
                  <a:lnTo>
                    <a:pt x="833501" y="416813"/>
                  </a:lnTo>
                  <a:lnTo>
                    <a:pt x="830697" y="465407"/>
                  </a:lnTo>
                  <a:lnTo>
                    <a:pt x="822495" y="512354"/>
                  </a:lnTo>
                  <a:lnTo>
                    <a:pt x="809206" y="557343"/>
                  </a:lnTo>
                  <a:lnTo>
                    <a:pt x="791144" y="600059"/>
                  </a:lnTo>
                  <a:lnTo>
                    <a:pt x="768620" y="640192"/>
                  </a:lnTo>
                  <a:lnTo>
                    <a:pt x="741947" y="677427"/>
                  </a:lnTo>
                  <a:lnTo>
                    <a:pt x="711438" y="711454"/>
                  </a:lnTo>
                  <a:lnTo>
                    <a:pt x="677404" y="741957"/>
                  </a:lnTo>
                  <a:lnTo>
                    <a:pt x="640158" y="768626"/>
                  </a:lnTo>
                  <a:lnTo>
                    <a:pt x="600013" y="791147"/>
                  </a:lnTo>
                  <a:lnTo>
                    <a:pt x="557281" y="809208"/>
                  </a:lnTo>
                  <a:lnTo>
                    <a:pt x="512274" y="822495"/>
                  </a:lnTo>
                  <a:lnTo>
                    <a:pt x="465305" y="830697"/>
                  </a:lnTo>
                  <a:lnTo>
                    <a:pt x="416686" y="833501"/>
                  </a:lnTo>
                  <a:lnTo>
                    <a:pt x="368093" y="830697"/>
                  </a:lnTo>
                  <a:lnTo>
                    <a:pt x="321146" y="822495"/>
                  </a:lnTo>
                  <a:lnTo>
                    <a:pt x="276157" y="809208"/>
                  </a:lnTo>
                  <a:lnTo>
                    <a:pt x="233441" y="791147"/>
                  </a:lnTo>
                  <a:lnTo>
                    <a:pt x="193308" y="768626"/>
                  </a:lnTo>
                  <a:lnTo>
                    <a:pt x="156073" y="741957"/>
                  </a:lnTo>
                  <a:lnTo>
                    <a:pt x="122047" y="711453"/>
                  </a:lnTo>
                  <a:lnTo>
                    <a:pt x="91543" y="677427"/>
                  </a:lnTo>
                  <a:lnTo>
                    <a:pt x="64874" y="640192"/>
                  </a:lnTo>
                  <a:lnTo>
                    <a:pt x="42353" y="600059"/>
                  </a:lnTo>
                  <a:lnTo>
                    <a:pt x="24292" y="557343"/>
                  </a:lnTo>
                  <a:lnTo>
                    <a:pt x="11005" y="512354"/>
                  </a:lnTo>
                  <a:lnTo>
                    <a:pt x="2803" y="465407"/>
                  </a:lnTo>
                  <a:lnTo>
                    <a:pt x="0" y="416813"/>
                  </a:lnTo>
                  <a:close/>
                </a:path>
              </a:pathLst>
            </a:custGeom>
            <a:ln w="25400">
              <a:solidFill>
                <a:srgbClr val="D7D2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1594" y="5445226"/>
              <a:ext cx="936104" cy="93610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797808" y="3706672"/>
              <a:ext cx="5160010" cy="843280"/>
            </a:xfrm>
            <a:custGeom>
              <a:avLst/>
              <a:gdLst/>
              <a:ahLst/>
              <a:cxnLst/>
              <a:rect l="l" t="t" r="r" b="b"/>
              <a:pathLst>
                <a:path w="5160009" h="843279">
                  <a:moveTo>
                    <a:pt x="5159628" y="0"/>
                  </a:moveTo>
                  <a:lnTo>
                    <a:pt x="0" y="0"/>
                  </a:lnTo>
                  <a:lnTo>
                    <a:pt x="0" y="842721"/>
                  </a:lnTo>
                  <a:lnTo>
                    <a:pt x="5159628" y="842721"/>
                  </a:lnTo>
                  <a:lnTo>
                    <a:pt x="51596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97808" y="3706672"/>
              <a:ext cx="5160010" cy="843280"/>
            </a:xfrm>
            <a:custGeom>
              <a:avLst/>
              <a:gdLst/>
              <a:ahLst/>
              <a:cxnLst/>
              <a:rect l="l" t="t" r="r" b="b"/>
              <a:pathLst>
                <a:path w="5160009" h="843279">
                  <a:moveTo>
                    <a:pt x="0" y="842721"/>
                  </a:moveTo>
                  <a:lnTo>
                    <a:pt x="5159628" y="842721"/>
                  </a:lnTo>
                  <a:lnTo>
                    <a:pt x="5159628" y="0"/>
                  </a:lnTo>
                  <a:lnTo>
                    <a:pt x="0" y="0"/>
                  </a:lnTo>
                  <a:lnTo>
                    <a:pt x="0" y="842721"/>
                  </a:lnTo>
                  <a:close/>
                </a:path>
              </a:pathLst>
            </a:custGeom>
            <a:ln w="25400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624070" y="3632072"/>
            <a:ext cx="4128135" cy="93980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R="5080">
              <a:lnSpc>
                <a:spcPct val="86400"/>
              </a:lnSpc>
              <a:spcBef>
                <a:spcPts val="455"/>
              </a:spcBef>
            </a:pPr>
            <a:r>
              <a:rPr sz="2200" spc="-10" dirty="0">
                <a:latin typeface="Times New Roman"/>
                <a:cs typeface="Times New Roman"/>
              </a:rPr>
              <a:t>создание </a:t>
            </a:r>
            <a:r>
              <a:rPr sz="2200" spc="-15" dirty="0">
                <a:latin typeface="Times New Roman"/>
                <a:cs typeface="Times New Roman"/>
              </a:rPr>
              <a:t>единого,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динамично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развивающегося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образовательного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пространства;</a:t>
            </a:r>
          </a:p>
        </p:txBody>
      </p:sp>
      <p:sp>
        <p:nvSpPr>
          <p:cNvPr id="14" name="object 14"/>
          <p:cNvSpPr/>
          <p:nvPr/>
        </p:nvSpPr>
        <p:spPr>
          <a:xfrm>
            <a:off x="3797808" y="4549444"/>
            <a:ext cx="5160010" cy="843280"/>
          </a:xfrm>
          <a:custGeom>
            <a:avLst/>
            <a:gdLst/>
            <a:ahLst/>
            <a:cxnLst/>
            <a:rect l="l" t="t" r="r" b="b"/>
            <a:pathLst>
              <a:path w="5160009" h="843279">
                <a:moveTo>
                  <a:pt x="5159628" y="0"/>
                </a:moveTo>
                <a:lnTo>
                  <a:pt x="0" y="0"/>
                </a:lnTo>
                <a:lnTo>
                  <a:pt x="0" y="842721"/>
                </a:lnTo>
                <a:lnTo>
                  <a:pt x="5159628" y="842721"/>
                </a:lnTo>
                <a:lnTo>
                  <a:pt x="51596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797808" y="4549419"/>
            <a:ext cx="5160010" cy="843280"/>
          </a:xfrm>
          <a:prstGeom prst="rect">
            <a:avLst/>
          </a:prstGeom>
          <a:ln w="25400">
            <a:solidFill>
              <a:srgbClr val="8063A1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marL="826135">
              <a:lnSpc>
                <a:spcPts val="2460"/>
              </a:lnSpc>
              <a:spcBef>
                <a:spcPts val="645"/>
              </a:spcBef>
            </a:pPr>
            <a:r>
              <a:rPr sz="2200" spc="-5" dirty="0">
                <a:latin typeface="Times New Roman"/>
                <a:cs typeface="Times New Roman"/>
              </a:rPr>
              <a:t>получение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качественного</a:t>
            </a:r>
            <a:endParaRPr sz="2200" dirty="0">
              <a:latin typeface="Times New Roman"/>
              <a:cs typeface="Times New Roman"/>
            </a:endParaRPr>
          </a:p>
          <a:p>
            <a:pPr marL="826135">
              <a:lnSpc>
                <a:spcPts val="2460"/>
              </a:lnSpc>
            </a:pPr>
            <a:r>
              <a:rPr sz="2200" spc="-10" dirty="0">
                <a:latin typeface="Times New Roman"/>
                <a:cs typeface="Times New Roman"/>
              </a:rPr>
              <a:t>образования;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97808" y="5392159"/>
            <a:ext cx="5160010" cy="843280"/>
          </a:xfrm>
          <a:prstGeom prst="rect">
            <a:avLst/>
          </a:prstGeom>
          <a:solidFill>
            <a:srgbClr val="FFFFFF"/>
          </a:solidFill>
          <a:ln w="25400">
            <a:solidFill>
              <a:srgbClr val="8063A1"/>
            </a:solidFill>
          </a:ln>
        </p:spPr>
        <p:txBody>
          <a:bodyPr vert="horz" wrap="square" lIns="0" tIns="130175" rIns="0" bIns="0" rtlCol="0">
            <a:spAutoFit/>
          </a:bodyPr>
          <a:lstStyle/>
          <a:p>
            <a:pPr marL="826135" marR="710565">
              <a:lnSpc>
                <a:spcPts val="2280"/>
              </a:lnSpc>
              <a:spcBef>
                <a:spcPts val="1025"/>
              </a:spcBef>
            </a:pPr>
            <a:r>
              <a:rPr sz="2200" spc="-10" dirty="0">
                <a:latin typeface="Times New Roman"/>
                <a:cs typeface="Times New Roman"/>
              </a:rPr>
              <a:t>формирование гармонично 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развитой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личности </a:t>
            </a:r>
            <a:r>
              <a:rPr sz="2200" spc="-25" dirty="0">
                <a:latin typeface="Times New Roman"/>
                <a:cs typeface="Times New Roman"/>
              </a:rPr>
              <a:t>школьника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942970" y="3634866"/>
            <a:ext cx="1600835" cy="1224915"/>
            <a:chOff x="2942970" y="3634866"/>
            <a:chExt cx="1600835" cy="1224915"/>
          </a:xfrm>
        </p:grpSpPr>
        <p:sp>
          <p:nvSpPr>
            <p:cNvPr id="18" name="object 18"/>
            <p:cNvSpPr/>
            <p:nvPr/>
          </p:nvSpPr>
          <p:spPr>
            <a:xfrm>
              <a:off x="2955670" y="3647566"/>
              <a:ext cx="1575435" cy="1199515"/>
            </a:xfrm>
            <a:custGeom>
              <a:avLst/>
              <a:gdLst/>
              <a:ahLst/>
              <a:cxnLst/>
              <a:rect l="l" t="t" r="r" b="b"/>
              <a:pathLst>
                <a:path w="1575435" h="1199514">
                  <a:moveTo>
                    <a:pt x="787654" y="0"/>
                  </a:moveTo>
                  <a:lnTo>
                    <a:pt x="733730" y="1383"/>
                  </a:lnTo>
                  <a:lnTo>
                    <a:pt x="680781" y="5474"/>
                  </a:lnTo>
                  <a:lnTo>
                    <a:pt x="628924" y="12182"/>
                  </a:lnTo>
                  <a:lnTo>
                    <a:pt x="578276" y="21420"/>
                  </a:lnTo>
                  <a:lnTo>
                    <a:pt x="528955" y="33096"/>
                  </a:lnTo>
                  <a:lnTo>
                    <a:pt x="481077" y="47122"/>
                  </a:lnTo>
                  <a:lnTo>
                    <a:pt x="434762" y="63409"/>
                  </a:lnTo>
                  <a:lnTo>
                    <a:pt x="390125" y="81867"/>
                  </a:lnTo>
                  <a:lnTo>
                    <a:pt x="347284" y="102407"/>
                  </a:lnTo>
                  <a:lnTo>
                    <a:pt x="306356" y="124940"/>
                  </a:lnTo>
                  <a:lnTo>
                    <a:pt x="267459" y="149375"/>
                  </a:lnTo>
                  <a:lnTo>
                    <a:pt x="230711" y="175625"/>
                  </a:lnTo>
                  <a:lnTo>
                    <a:pt x="196228" y="203598"/>
                  </a:lnTo>
                  <a:lnTo>
                    <a:pt x="164128" y="233207"/>
                  </a:lnTo>
                  <a:lnTo>
                    <a:pt x="134527" y="264362"/>
                  </a:lnTo>
                  <a:lnTo>
                    <a:pt x="107545" y="296973"/>
                  </a:lnTo>
                  <a:lnTo>
                    <a:pt x="83297" y="330950"/>
                  </a:lnTo>
                  <a:lnTo>
                    <a:pt x="61902" y="366206"/>
                  </a:lnTo>
                  <a:lnTo>
                    <a:pt x="43476" y="402650"/>
                  </a:lnTo>
                  <a:lnTo>
                    <a:pt x="28138" y="440193"/>
                  </a:lnTo>
                  <a:lnTo>
                    <a:pt x="16003" y="478745"/>
                  </a:lnTo>
                  <a:lnTo>
                    <a:pt x="7191" y="518218"/>
                  </a:lnTo>
                  <a:lnTo>
                    <a:pt x="1817" y="558521"/>
                  </a:lnTo>
                  <a:lnTo>
                    <a:pt x="0" y="599566"/>
                  </a:lnTo>
                  <a:lnTo>
                    <a:pt x="1817" y="640626"/>
                  </a:lnTo>
                  <a:lnTo>
                    <a:pt x="7191" y="680942"/>
                  </a:lnTo>
                  <a:lnTo>
                    <a:pt x="16003" y="720424"/>
                  </a:lnTo>
                  <a:lnTo>
                    <a:pt x="28138" y="758984"/>
                  </a:lnTo>
                  <a:lnTo>
                    <a:pt x="43476" y="796533"/>
                  </a:lnTo>
                  <a:lnTo>
                    <a:pt x="61902" y="832981"/>
                  </a:lnTo>
                  <a:lnTo>
                    <a:pt x="83297" y="868238"/>
                  </a:lnTo>
                  <a:lnTo>
                    <a:pt x="107545" y="902217"/>
                  </a:lnTo>
                  <a:lnTo>
                    <a:pt x="134527" y="934827"/>
                  </a:lnTo>
                  <a:lnTo>
                    <a:pt x="164128" y="965980"/>
                  </a:lnTo>
                  <a:lnTo>
                    <a:pt x="196228" y="995586"/>
                  </a:lnTo>
                  <a:lnTo>
                    <a:pt x="230711" y="1023556"/>
                  </a:lnTo>
                  <a:lnTo>
                    <a:pt x="267459" y="1049801"/>
                  </a:lnTo>
                  <a:lnTo>
                    <a:pt x="306356" y="1074232"/>
                  </a:lnTo>
                  <a:lnTo>
                    <a:pt x="347284" y="1096759"/>
                  </a:lnTo>
                  <a:lnTo>
                    <a:pt x="390125" y="1117294"/>
                  </a:lnTo>
                  <a:lnTo>
                    <a:pt x="434762" y="1135747"/>
                  </a:lnTo>
                  <a:lnTo>
                    <a:pt x="481077" y="1152028"/>
                  </a:lnTo>
                  <a:lnTo>
                    <a:pt x="528955" y="1166050"/>
                  </a:lnTo>
                  <a:lnTo>
                    <a:pt x="578276" y="1177722"/>
                  </a:lnTo>
                  <a:lnTo>
                    <a:pt x="628924" y="1186956"/>
                  </a:lnTo>
                  <a:lnTo>
                    <a:pt x="680781" y="1193662"/>
                  </a:lnTo>
                  <a:lnTo>
                    <a:pt x="733730" y="1197751"/>
                  </a:lnTo>
                  <a:lnTo>
                    <a:pt x="787654" y="1199133"/>
                  </a:lnTo>
                  <a:lnTo>
                    <a:pt x="841577" y="1197751"/>
                  </a:lnTo>
                  <a:lnTo>
                    <a:pt x="894526" y="1193662"/>
                  </a:lnTo>
                  <a:lnTo>
                    <a:pt x="946383" y="1186956"/>
                  </a:lnTo>
                  <a:lnTo>
                    <a:pt x="997031" y="1177722"/>
                  </a:lnTo>
                  <a:lnTo>
                    <a:pt x="1046352" y="1166050"/>
                  </a:lnTo>
                  <a:lnTo>
                    <a:pt x="1094230" y="1152028"/>
                  </a:lnTo>
                  <a:lnTo>
                    <a:pt x="1140545" y="1135747"/>
                  </a:lnTo>
                  <a:lnTo>
                    <a:pt x="1185182" y="1117294"/>
                  </a:lnTo>
                  <a:lnTo>
                    <a:pt x="1228023" y="1096759"/>
                  </a:lnTo>
                  <a:lnTo>
                    <a:pt x="1268951" y="1074232"/>
                  </a:lnTo>
                  <a:lnTo>
                    <a:pt x="1307848" y="1049801"/>
                  </a:lnTo>
                  <a:lnTo>
                    <a:pt x="1344596" y="1023556"/>
                  </a:lnTo>
                  <a:lnTo>
                    <a:pt x="1379079" y="995586"/>
                  </a:lnTo>
                  <a:lnTo>
                    <a:pt x="1411179" y="965980"/>
                  </a:lnTo>
                  <a:lnTo>
                    <a:pt x="1440780" y="934827"/>
                  </a:lnTo>
                  <a:lnTo>
                    <a:pt x="1467762" y="902217"/>
                  </a:lnTo>
                  <a:lnTo>
                    <a:pt x="1492010" y="868238"/>
                  </a:lnTo>
                  <a:lnTo>
                    <a:pt x="1513405" y="832981"/>
                  </a:lnTo>
                  <a:lnTo>
                    <a:pt x="1531831" y="796533"/>
                  </a:lnTo>
                  <a:lnTo>
                    <a:pt x="1547169" y="758984"/>
                  </a:lnTo>
                  <a:lnTo>
                    <a:pt x="1559304" y="720424"/>
                  </a:lnTo>
                  <a:lnTo>
                    <a:pt x="1568116" y="680942"/>
                  </a:lnTo>
                  <a:lnTo>
                    <a:pt x="1573490" y="640626"/>
                  </a:lnTo>
                  <a:lnTo>
                    <a:pt x="1575308" y="599566"/>
                  </a:lnTo>
                  <a:lnTo>
                    <a:pt x="1573490" y="558521"/>
                  </a:lnTo>
                  <a:lnTo>
                    <a:pt x="1568116" y="518218"/>
                  </a:lnTo>
                  <a:lnTo>
                    <a:pt x="1559304" y="478745"/>
                  </a:lnTo>
                  <a:lnTo>
                    <a:pt x="1547169" y="440193"/>
                  </a:lnTo>
                  <a:lnTo>
                    <a:pt x="1531831" y="402650"/>
                  </a:lnTo>
                  <a:lnTo>
                    <a:pt x="1513405" y="366206"/>
                  </a:lnTo>
                  <a:lnTo>
                    <a:pt x="1492010" y="330950"/>
                  </a:lnTo>
                  <a:lnTo>
                    <a:pt x="1467762" y="296973"/>
                  </a:lnTo>
                  <a:lnTo>
                    <a:pt x="1440780" y="264362"/>
                  </a:lnTo>
                  <a:lnTo>
                    <a:pt x="1411179" y="233207"/>
                  </a:lnTo>
                  <a:lnTo>
                    <a:pt x="1379079" y="203598"/>
                  </a:lnTo>
                  <a:lnTo>
                    <a:pt x="1344596" y="175625"/>
                  </a:lnTo>
                  <a:lnTo>
                    <a:pt x="1307848" y="149375"/>
                  </a:lnTo>
                  <a:lnTo>
                    <a:pt x="1268951" y="124940"/>
                  </a:lnTo>
                  <a:lnTo>
                    <a:pt x="1228023" y="102407"/>
                  </a:lnTo>
                  <a:lnTo>
                    <a:pt x="1185182" y="81867"/>
                  </a:lnTo>
                  <a:lnTo>
                    <a:pt x="1140545" y="63409"/>
                  </a:lnTo>
                  <a:lnTo>
                    <a:pt x="1094230" y="47122"/>
                  </a:lnTo>
                  <a:lnTo>
                    <a:pt x="1046352" y="33096"/>
                  </a:lnTo>
                  <a:lnTo>
                    <a:pt x="997031" y="21420"/>
                  </a:lnTo>
                  <a:lnTo>
                    <a:pt x="946383" y="12182"/>
                  </a:lnTo>
                  <a:lnTo>
                    <a:pt x="894526" y="5474"/>
                  </a:lnTo>
                  <a:lnTo>
                    <a:pt x="841577" y="1383"/>
                  </a:lnTo>
                  <a:lnTo>
                    <a:pt x="787654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55670" y="3647566"/>
              <a:ext cx="1575435" cy="1199515"/>
            </a:xfrm>
            <a:custGeom>
              <a:avLst/>
              <a:gdLst/>
              <a:ahLst/>
              <a:cxnLst/>
              <a:rect l="l" t="t" r="r" b="b"/>
              <a:pathLst>
                <a:path w="1575435" h="1199514">
                  <a:moveTo>
                    <a:pt x="0" y="599566"/>
                  </a:moveTo>
                  <a:lnTo>
                    <a:pt x="1817" y="558521"/>
                  </a:lnTo>
                  <a:lnTo>
                    <a:pt x="7191" y="518218"/>
                  </a:lnTo>
                  <a:lnTo>
                    <a:pt x="16003" y="478745"/>
                  </a:lnTo>
                  <a:lnTo>
                    <a:pt x="28138" y="440193"/>
                  </a:lnTo>
                  <a:lnTo>
                    <a:pt x="43476" y="402650"/>
                  </a:lnTo>
                  <a:lnTo>
                    <a:pt x="61902" y="366206"/>
                  </a:lnTo>
                  <a:lnTo>
                    <a:pt x="83297" y="330950"/>
                  </a:lnTo>
                  <a:lnTo>
                    <a:pt x="107545" y="296973"/>
                  </a:lnTo>
                  <a:lnTo>
                    <a:pt x="134527" y="264362"/>
                  </a:lnTo>
                  <a:lnTo>
                    <a:pt x="164128" y="233207"/>
                  </a:lnTo>
                  <a:lnTo>
                    <a:pt x="196228" y="203598"/>
                  </a:lnTo>
                  <a:lnTo>
                    <a:pt x="230711" y="175625"/>
                  </a:lnTo>
                  <a:lnTo>
                    <a:pt x="267459" y="149375"/>
                  </a:lnTo>
                  <a:lnTo>
                    <a:pt x="306356" y="124940"/>
                  </a:lnTo>
                  <a:lnTo>
                    <a:pt x="347284" y="102407"/>
                  </a:lnTo>
                  <a:lnTo>
                    <a:pt x="390125" y="81867"/>
                  </a:lnTo>
                  <a:lnTo>
                    <a:pt x="434762" y="63409"/>
                  </a:lnTo>
                  <a:lnTo>
                    <a:pt x="481077" y="47122"/>
                  </a:lnTo>
                  <a:lnTo>
                    <a:pt x="528955" y="33096"/>
                  </a:lnTo>
                  <a:lnTo>
                    <a:pt x="578276" y="21420"/>
                  </a:lnTo>
                  <a:lnTo>
                    <a:pt x="628924" y="12182"/>
                  </a:lnTo>
                  <a:lnTo>
                    <a:pt x="680781" y="5474"/>
                  </a:lnTo>
                  <a:lnTo>
                    <a:pt x="733730" y="1383"/>
                  </a:lnTo>
                  <a:lnTo>
                    <a:pt x="787654" y="0"/>
                  </a:lnTo>
                  <a:lnTo>
                    <a:pt x="841577" y="1383"/>
                  </a:lnTo>
                  <a:lnTo>
                    <a:pt x="894526" y="5474"/>
                  </a:lnTo>
                  <a:lnTo>
                    <a:pt x="946383" y="12182"/>
                  </a:lnTo>
                  <a:lnTo>
                    <a:pt x="997031" y="21420"/>
                  </a:lnTo>
                  <a:lnTo>
                    <a:pt x="1046352" y="33096"/>
                  </a:lnTo>
                  <a:lnTo>
                    <a:pt x="1094230" y="47122"/>
                  </a:lnTo>
                  <a:lnTo>
                    <a:pt x="1140545" y="63409"/>
                  </a:lnTo>
                  <a:lnTo>
                    <a:pt x="1185182" y="81867"/>
                  </a:lnTo>
                  <a:lnTo>
                    <a:pt x="1228023" y="102407"/>
                  </a:lnTo>
                  <a:lnTo>
                    <a:pt x="1268951" y="124940"/>
                  </a:lnTo>
                  <a:lnTo>
                    <a:pt x="1307848" y="149375"/>
                  </a:lnTo>
                  <a:lnTo>
                    <a:pt x="1344596" y="175625"/>
                  </a:lnTo>
                  <a:lnTo>
                    <a:pt x="1379079" y="203598"/>
                  </a:lnTo>
                  <a:lnTo>
                    <a:pt x="1411179" y="233207"/>
                  </a:lnTo>
                  <a:lnTo>
                    <a:pt x="1440780" y="264362"/>
                  </a:lnTo>
                  <a:lnTo>
                    <a:pt x="1467762" y="296973"/>
                  </a:lnTo>
                  <a:lnTo>
                    <a:pt x="1492010" y="330950"/>
                  </a:lnTo>
                  <a:lnTo>
                    <a:pt x="1513405" y="366206"/>
                  </a:lnTo>
                  <a:lnTo>
                    <a:pt x="1531831" y="402650"/>
                  </a:lnTo>
                  <a:lnTo>
                    <a:pt x="1547169" y="440193"/>
                  </a:lnTo>
                  <a:lnTo>
                    <a:pt x="1559304" y="478745"/>
                  </a:lnTo>
                  <a:lnTo>
                    <a:pt x="1568116" y="518218"/>
                  </a:lnTo>
                  <a:lnTo>
                    <a:pt x="1573490" y="558521"/>
                  </a:lnTo>
                  <a:lnTo>
                    <a:pt x="1575308" y="599566"/>
                  </a:lnTo>
                  <a:lnTo>
                    <a:pt x="1573490" y="640626"/>
                  </a:lnTo>
                  <a:lnTo>
                    <a:pt x="1568116" y="680942"/>
                  </a:lnTo>
                  <a:lnTo>
                    <a:pt x="1559304" y="720424"/>
                  </a:lnTo>
                  <a:lnTo>
                    <a:pt x="1547169" y="758984"/>
                  </a:lnTo>
                  <a:lnTo>
                    <a:pt x="1531831" y="796533"/>
                  </a:lnTo>
                  <a:lnTo>
                    <a:pt x="1513405" y="832981"/>
                  </a:lnTo>
                  <a:lnTo>
                    <a:pt x="1492010" y="868238"/>
                  </a:lnTo>
                  <a:lnTo>
                    <a:pt x="1467762" y="902217"/>
                  </a:lnTo>
                  <a:lnTo>
                    <a:pt x="1440780" y="934827"/>
                  </a:lnTo>
                  <a:lnTo>
                    <a:pt x="1411179" y="965980"/>
                  </a:lnTo>
                  <a:lnTo>
                    <a:pt x="1379079" y="995586"/>
                  </a:lnTo>
                  <a:lnTo>
                    <a:pt x="1344596" y="1023556"/>
                  </a:lnTo>
                  <a:lnTo>
                    <a:pt x="1307848" y="1049801"/>
                  </a:lnTo>
                  <a:lnTo>
                    <a:pt x="1268951" y="1074232"/>
                  </a:lnTo>
                  <a:lnTo>
                    <a:pt x="1228023" y="1096759"/>
                  </a:lnTo>
                  <a:lnTo>
                    <a:pt x="1185182" y="1117294"/>
                  </a:lnTo>
                  <a:lnTo>
                    <a:pt x="1140545" y="1135747"/>
                  </a:lnTo>
                  <a:lnTo>
                    <a:pt x="1094230" y="1152028"/>
                  </a:lnTo>
                  <a:lnTo>
                    <a:pt x="1046352" y="1166050"/>
                  </a:lnTo>
                  <a:lnTo>
                    <a:pt x="997031" y="1177722"/>
                  </a:lnTo>
                  <a:lnTo>
                    <a:pt x="946383" y="1186956"/>
                  </a:lnTo>
                  <a:lnTo>
                    <a:pt x="894526" y="1193662"/>
                  </a:lnTo>
                  <a:lnTo>
                    <a:pt x="841577" y="1197751"/>
                  </a:lnTo>
                  <a:lnTo>
                    <a:pt x="787654" y="1199133"/>
                  </a:lnTo>
                  <a:lnTo>
                    <a:pt x="733730" y="1197751"/>
                  </a:lnTo>
                  <a:lnTo>
                    <a:pt x="680781" y="1193662"/>
                  </a:lnTo>
                  <a:lnTo>
                    <a:pt x="628924" y="1186956"/>
                  </a:lnTo>
                  <a:lnTo>
                    <a:pt x="578276" y="1177722"/>
                  </a:lnTo>
                  <a:lnTo>
                    <a:pt x="528955" y="1166050"/>
                  </a:lnTo>
                  <a:lnTo>
                    <a:pt x="481077" y="1152028"/>
                  </a:lnTo>
                  <a:lnTo>
                    <a:pt x="434762" y="1135747"/>
                  </a:lnTo>
                  <a:lnTo>
                    <a:pt x="390125" y="1117294"/>
                  </a:lnTo>
                  <a:lnTo>
                    <a:pt x="347284" y="1096759"/>
                  </a:lnTo>
                  <a:lnTo>
                    <a:pt x="306356" y="1074232"/>
                  </a:lnTo>
                  <a:lnTo>
                    <a:pt x="267459" y="1049801"/>
                  </a:lnTo>
                  <a:lnTo>
                    <a:pt x="230711" y="1023556"/>
                  </a:lnTo>
                  <a:lnTo>
                    <a:pt x="196228" y="995586"/>
                  </a:lnTo>
                  <a:lnTo>
                    <a:pt x="164128" y="965980"/>
                  </a:lnTo>
                  <a:lnTo>
                    <a:pt x="134527" y="934827"/>
                  </a:lnTo>
                  <a:lnTo>
                    <a:pt x="107545" y="902217"/>
                  </a:lnTo>
                  <a:lnTo>
                    <a:pt x="83297" y="868238"/>
                  </a:lnTo>
                  <a:lnTo>
                    <a:pt x="61902" y="832981"/>
                  </a:lnTo>
                  <a:lnTo>
                    <a:pt x="43476" y="796533"/>
                  </a:lnTo>
                  <a:lnTo>
                    <a:pt x="28138" y="758984"/>
                  </a:lnTo>
                  <a:lnTo>
                    <a:pt x="16003" y="720424"/>
                  </a:lnTo>
                  <a:lnTo>
                    <a:pt x="7191" y="680942"/>
                  </a:lnTo>
                  <a:lnTo>
                    <a:pt x="1817" y="640626"/>
                  </a:lnTo>
                  <a:lnTo>
                    <a:pt x="0" y="599566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181857" y="3906469"/>
            <a:ext cx="11226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Цель: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64689" y="6229299"/>
            <a:ext cx="601408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ED086B"/>
                </a:solidFill>
                <a:latin typeface="Calibri"/>
                <a:cs typeface="Calibri"/>
              </a:rPr>
              <a:t>Ключевая</a:t>
            </a:r>
            <a:r>
              <a:rPr sz="2000" b="1" spc="-55" dirty="0">
                <a:solidFill>
                  <a:srgbClr val="ED086B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ED086B"/>
                </a:solidFill>
                <a:latin typeface="Calibri"/>
                <a:cs typeface="Calibri"/>
              </a:rPr>
              <a:t>педагогическая</a:t>
            </a:r>
            <a:r>
              <a:rPr sz="2000" b="1" spc="-35" dirty="0">
                <a:solidFill>
                  <a:srgbClr val="ED086B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ED086B"/>
                </a:solidFill>
                <a:latin typeface="Calibri"/>
                <a:cs typeface="Calibri"/>
              </a:rPr>
              <a:t>задача</a:t>
            </a:r>
            <a:r>
              <a:rPr sz="2000" b="1" spc="5" dirty="0">
                <a:solidFill>
                  <a:srgbClr val="ED086B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D086B"/>
                </a:solidFill>
                <a:latin typeface="Calibri"/>
                <a:cs typeface="Calibri"/>
              </a:rPr>
              <a:t>–</a:t>
            </a:r>
            <a:r>
              <a:rPr sz="2000" b="1" spc="-20" dirty="0">
                <a:solidFill>
                  <a:srgbClr val="ED086B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ED086B"/>
                </a:solidFill>
                <a:latin typeface="Calibri"/>
                <a:cs typeface="Calibri"/>
              </a:rPr>
              <a:t>создание</a:t>
            </a:r>
            <a:r>
              <a:rPr sz="2000" b="1" spc="-20" dirty="0">
                <a:solidFill>
                  <a:srgbClr val="ED086B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ED086B"/>
                </a:solidFill>
                <a:latin typeface="Calibri"/>
                <a:cs typeface="Calibri"/>
              </a:rPr>
              <a:t>условий,</a:t>
            </a:r>
            <a:endParaRPr sz="20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ED086B"/>
                </a:solidFill>
                <a:latin typeface="Calibri"/>
                <a:cs typeface="Calibri"/>
              </a:rPr>
              <a:t>инициирующих</a:t>
            </a:r>
            <a:r>
              <a:rPr sz="2000" b="1" spc="-50" dirty="0">
                <a:solidFill>
                  <a:srgbClr val="ED086B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ED086B"/>
                </a:solidFill>
                <a:latin typeface="Calibri"/>
                <a:cs typeface="Calibri"/>
              </a:rPr>
              <a:t>деятельность</a:t>
            </a:r>
            <a:r>
              <a:rPr sz="2000" b="1" spc="-50" dirty="0">
                <a:solidFill>
                  <a:srgbClr val="ED086B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ED086B"/>
                </a:solidFill>
                <a:latin typeface="Calibri"/>
                <a:cs typeface="Calibri"/>
              </a:rPr>
              <a:t>обучающихся.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6029" y="109220"/>
            <a:ext cx="6631940" cy="55399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Цели обновления </a:t>
            </a:r>
            <a:r>
              <a:rPr lang="ru-RU" dirty="0" smtClean="0">
                <a:solidFill>
                  <a:srgbClr val="0070C0"/>
                </a:solidFill>
              </a:rPr>
              <a:t>ФГОС: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28163" t="31874" r="10881" b="17131"/>
          <a:stretch/>
        </p:blipFill>
        <p:spPr>
          <a:xfrm>
            <a:off x="142877" y="838200"/>
            <a:ext cx="8924923" cy="5791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2034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2519" y="109220"/>
            <a:ext cx="5945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ED086B"/>
                </a:solidFill>
              </a:rPr>
              <a:t>Введение</a:t>
            </a:r>
            <a:r>
              <a:rPr spc="-55" dirty="0">
                <a:solidFill>
                  <a:srgbClr val="ED086B"/>
                </a:solidFill>
              </a:rPr>
              <a:t> </a:t>
            </a:r>
            <a:r>
              <a:rPr spc="-5" dirty="0">
                <a:solidFill>
                  <a:srgbClr val="ED086B"/>
                </a:solidFill>
              </a:rPr>
              <a:t>обновленных</a:t>
            </a:r>
            <a:r>
              <a:rPr spc="-55" dirty="0">
                <a:solidFill>
                  <a:srgbClr val="ED086B"/>
                </a:solidFill>
              </a:rPr>
              <a:t> </a:t>
            </a:r>
            <a:r>
              <a:rPr spc="-25" dirty="0">
                <a:solidFill>
                  <a:srgbClr val="ED086B"/>
                </a:solidFill>
              </a:rPr>
              <a:t>ФГОС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6814" y="967994"/>
            <a:ext cx="2101215" cy="5413375"/>
            <a:chOff x="166814" y="967994"/>
            <a:chExt cx="2101215" cy="54133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1594" y="5445226"/>
              <a:ext cx="936104" cy="93610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9514" y="980694"/>
              <a:ext cx="1260475" cy="1800225"/>
            </a:xfrm>
            <a:custGeom>
              <a:avLst/>
              <a:gdLst/>
              <a:ahLst/>
              <a:cxnLst/>
              <a:rect l="l" t="t" r="r" b="b"/>
              <a:pathLst>
                <a:path w="1260475" h="1800225">
                  <a:moveTo>
                    <a:pt x="1260157" y="0"/>
                  </a:moveTo>
                  <a:lnTo>
                    <a:pt x="630072" y="630046"/>
                  </a:lnTo>
                  <a:lnTo>
                    <a:pt x="0" y="0"/>
                  </a:lnTo>
                  <a:lnTo>
                    <a:pt x="0" y="1170177"/>
                  </a:lnTo>
                  <a:lnTo>
                    <a:pt x="630072" y="1800225"/>
                  </a:lnTo>
                  <a:lnTo>
                    <a:pt x="1260157" y="1170177"/>
                  </a:lnTo>
                  <a:lnTo>
                    <a:pt x="1260157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9514" y="980694"/>
              <a:ext cx="1260475" cy="1800225"/>
            </a:xfrm>
            <a:custGeom>
              <a:avLst/>
              <a:gdLst/>
              <a:ahLst/>
              <a:cxnLst/>
              <a:rect l="l" t="t" r="r" b="b"/>
              <a:pathLst>
                <a:path w="1260475" h="1800225">
                  <a:moveTo>
                    <a:pt x="1260157" y="0"/>
                  </a:moveTo>
                  <a:lnTo>
                    <a:pt x="1260157" y="1170177"/>
                  </a:lnTo>
                  <a:lnTo>
                    <a:pt x="630072" y="1800225"/>
                  </a:lnTo>
                  <a:lnTo>
                    <a:pt x="0" y="1170177"/>
                  </a:lnTo>
                  <a:lnTo>
                    <a:pt x="0" y="0"/>
                  </a:lnTo>
                  <a:lnTo>
                    <a:pt x="630072" y="630046"/>
                  </a:lnTo>
                  <a:lnTo>
                    <a:pt x="1260157" y="0"/>
                  </a:lnTo>
                  <a:close/>
                </a:path>
              </a:pathLst>
            </a:custGeom>
            <a:ln w="2540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84377" y="1548130"/>
            <a:ext cx="251460" cy="5520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50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35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426972" y="967994"/>
            <a:ext cx="6902450" cy="1195705"/>
            <a:chOff x="1426972" y="967994"/>
            <a:chExt cx="6902450" cy="1195705"/>
          </a:xfrm>
        </p:grpSpPr>
        <p:sp>
          <p:nvSpPr>
            <p:cNvPr id="9" name="object 9"/>
            <p:cNvSpPr/>
            <p:nvPr/>
          </p:nvSpPr>
          <p:spPr>
            <a:xfrm>
              <a:off x="1439672" y="980694"/>
              <a:ext cx="6877050" cy="1170305"/>
            </a:xfrm>
            <a:custGeom>
              <a:avLst/>
              <a:gdLst/>
              <a:ahLst/>
              <a:cxnLst/>
              <a:rect l="l" t="t" r="r" b="b"/>
              <a:pathLst>
                <a:path w="6877050" h="1170305">
                  <a:moveTo>
                    <a:pt x="6681724" y="0"/>
                  </a:moveTo>
                  <a:lnTo>
                    <a:pt x="0" y="0"/>
                  </a:lnTo>
                  <a:lnTo>
                    <a:pt x="0" y="1170177"/>
                  </a:lnTo>
                  <a:lnTo>
                    <a:pt x="6681724" y="1170177"/>
                  </a:lnTo>
                  <a:lnTo>
                    <a:pt x="6726439" y="1165023"/>
                  </a:lnTo>
                  <a:lnTo>
                    <a:pt x="6767494" y="1150343"/>
                  </a:lnTo>
                  <a:lnTo>
                    <a:pt x="6803715" y="1127310"/>
                  </a:lnTo>
                  <a:lnTo>
                    <a:pt x="6833928" y="1097097"/>
                  </a:lnTo>
                  <a:lnTo>
                    <a:pt x="6856961" y="1060876"/>
                  </a:lnTo>
                  <a:lnTo>
                    <a:pt x="6871641" y="1019821"/>
                  </a:lnTo>
                  <a:lnTo>
                    <a:pt x="6876796" y="975105"/>
                  </a:lnTo>
                  <a:lnTo>
                    <a:pt x="6876796" y="195071"/>
                  </a:lnTo>
                  <a:lnTo>
                    <a:pt x="6871641" y="150356"/>
                  </a:lnTo>
                  <a:lnTo>
                    <a:pt x="6856961" y="109301"/>
                  </a:lnTo>
                  <a:lnTo>
                    <a:pt x="6833928" y="73080"/>
                  </a:lnTo>
                  <a:lnTo>
                    <a:pt x="6803715" y="42867"/>
                  </a:lnTo>
                  <a:lnTo>
                    <a:pt x="6767494" y="19834"/>
                  </a:lnTo>
                  <a:lnTo>
                    <a:pt x="6726439" y="5154"/>
                  </a:lnTo>
                  <a:lnTo>
                    <a:pt x="66817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39672" y="980694"/>
              <a:ext cx="6877050" cy="1170305"/>
            </a:xfrm>
            <a:custGeom>
              <a:avLst/>
              <a:gdLst/>
              <a:ahLst/>
              <a:cxnLst/>
              <a:rect l="l" t="t" r="r" b="b"/>
              <a:pathLst>
                <a:path w="6877050" h="1170305">
                  <a:moveTo>
                    <a:pt x="6876796" y="195071"/>
                  </a:moveTo>
                  <a:lnTo>
                    <a:pt x="6876796" y="975105"/>
                  </a:lnTo>
                  <a:lnTo>
                    <a:pt x="6871641" y="1019821"/>
                  </a:lnTo>
                  <a:lnTo>
                    <a:pt x="6856961" y="1060876"/>
                  </a:lnTo>
                  <a:lnTo>
                    <a:pt x="6833928" y="1097097"/>
                  </a:lnTo>
                  <a:lnTo>
                    <a:pt x="6803715" y="1127310"/>
                  </a:lnTo>
                  <a:lnTo>
                    <a:pt x="6767494" y="1150343"/>
                  </a:lnTo>
                  <a:lnTo>
                    <a:pt x="6726439" y="1165023"/>
                  </a:lnTo>
                  <a:lnTo>
                    <a:pt x="6681724" y="1170177"/>
                  </a:lnTo>
                  <a:lnTo>
                    <a:pt x="0" y="1170177"/>
                  </a:lnTo>
                  <a:lnTo>
                    <a:pt x="0" y="0"/>
                  </a:lnTo>
                  <a:lnTo>
                    <a:pt x="6681724" y="0"/>
                  </a:lnTo>
                  <a:lnTo>
                    <a:pt x="6726439" y="5154"/>
                  </a:lnTo>
                  <a:lnTo>
                    <a:pt x="6767494" y="19834"/>
                  </a:lnTo>
                  <a:lnTo>
                    <a:pt x="6803715" y="42867"/>
                  </a:lnTo>
                  <a:lnTo>
                    <a:pt x="6833928" y="73080"/>
                  </a:lnTo>
                  <a:lnTo>
                    <a:pt x="6856961" y="109301"/>
                  </a:lnTo>
                  <a:lnTo>
                    <a:pt x="6871641" y="150356"/>
                  </a:lnTo>
                  <a:lnTo>
                    <a:pt x="6876796" y="195071"/>
                  </a:lnTo>
                  <a:close/>
                </a:path>
              </a:pathLst>
            </a:custGeom>
            <a:ln w="2540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555241" y="1012952"/>
            <a:ext cx="6689725" cy="105283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84785" marR="5080" indent="-172720">
              <a:lnSpc>
                <a:spcPct val="91500"/>
              </a:lnSpc>
              <a:spcBef>
                <a:spcPts val="280"/>
              </a:spcBef>
              <a:buChar char="•"/>
              <a:tabLst>
                <a:tab pos="185420" algn="l"/>
              </a:tabLst>
            </a:pPr>
            <a:r>
              <a:rPr sz="1800" spc="-5" dirty="0">
                <a:latin typeface="Calibri"/>
                <a:cs typeface="Calibri"/>
              </a:rPr>
              <a:t>Приём </a:t>
            </a:r>
            <a:r>
              <a:rPr sz="1800" dirty="0">
                <a:latin typeface="Calibri"/>
                <a:cs typeface="Calibri"/>
              </a:rPr>
              <a:t>на </a:t>
            </a:r>
            <a:r>
              <a:rPr sz="1800" spc="-5" dirty="0">
                <a:latin typeface="Calibri"/>
                <a:cs typeface="Calibri"/>
              </a:rPr>
              <a:t>обучение </a:t>
            </a:r>
            <a:r>
              <a:rPr sz="1800" dirty="0">
                <a:latin typeface="Calibri"/>
                <a:cs typeface="Calibri"/>
              </a:rPr>
              <a:t>в первые и пятые </a:t>
            </a:r>
            <a:r>
              <a:rPr sz="1800" spc="-5" dirty="0">
                <a:latin typeface="Calibri"/>
                <a:cs typeface="Calibri"/>
              </a:rPr>
              <a:t>классы </a:t>
            </a:r>
            <a:r>
              <a:rPr sz="1800" dirty="0">
                <a:latin typeface="Calibri"/>
                <a:cs typeface="Calibri"/>
              </a:rPr>
              <a:t>по </a:t>
            </a:r>
            <a:r>
              <a:rPr sz="1800" spc="-5" dirty="0">
                <a:latin typeface="Calibri"/>
                <a:cs typeface="Calibri"/>
              </a:rPr>
              <a:t>образовательным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программам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начальной</a:t>
            </a:r>
            <a:r>
              <a:rPr sz="1800" dirty="0">
                <a:latin typeface="Calibri"/>
                <a:cs typeface="Calibri"/>
              </a:rPr>
              <a:t> 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основной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школы,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разработанным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основе обновлённых </a:t>
            </a:r>
            <a:r>
              <a:rPr sz="1800" spc="-10" dirty="0">
                <a:latin typeface="Calibri"/>
                <a:cs typeface="Calibri"/>
              </a:rPr>
              <a:t>стандартов,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будет</a:t>
            </a:r>
            <a:r>
              <a:rPr sz="1800" spc="3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осуществляться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школами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 </a:t>
            </a:r>
            <a:r>
              <a:rPr sz="1800" spc="-5" dirty="0">
                <a:latin typeface="Calibri"/>
                <a:cs typeface="Calibri"/>
              </a:rPr>
              <a:t>сентября</a:t>
            </a:r>
            <a:r>
              <a:rPr sz="1800" dirty="0">
                <a:latin typeface="Calibri"/>
                <a:cs typeface="Calibri"/>
              </a:rPr>
              <a:t> 2022 </a:t>
            </a:r>
            <a:r>
              <a:rPr sz="1800" spc="-20" dirty="0">
                <a:latin typeface="Calibri"/>
                <a:cs typeface="Calibri"/>
              </a:rPr>
              <a:t>года.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48071" y="5805271"/>
            <a:ext cx="3347720" cy="523240"/>
          </a:xfrm>
          <a:prstGeom prst="rect">
            <a:avLst/>
          </a:prstGeom>
          <a:solidFill>
            <a:srgbClr val="F79546"/>
          </a:solidFill>
          <a:ln w="38100">
            <a:solidFill>
              <a:srgbClr val="FFFFFF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8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Поэтапное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введение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831083" y="3992371"/>
            <a:ext cx="1083945" cy="1537970"/>
            <a:chOff x="2831083" y="3992371"/>
            <a:chExt cx="1083945" cy="1537970"/>
          </a:xfrm>
        </p:grpSpPr>
        <p:sp>
          <p:nvSpPr>
            <p:cNvPr id="22" name="object 22"/>
            <p:cNvSpPr/>
            <p:nvPr/>
          </p:nvSpPr>
          <p:spPr>
            <a:xfrm>
              <a:off x="2843783" y="4005071"/>
              <a:ext cx="1058545" cy="1512570"/>
            </a:xfrm>
            <a:custGeom>
              <a:avLst/>
              <a:gdLst/>
              <a:ahLst/>
              <a:cxnLst/>
              <a:rect l="l" t="t" r="r" b="b"/>
              <a:pathLst>
                <a:path w="1058545" h="1512570">
                  <a:moveTo>
                    <a:pt x="1058545" y="0"/>
                  </a:moveTo>
                  <a:lnTo>
                    <a:pt x="529336" y="529208"/>
                  </a:lnTo>
                  <a:lnTo>
                    <a:pt x="0" y="0"/>
                  </a:lnTo>
                  <a:lnTo>
                    <a:pt x="0" y="982852"/>
                  </a:lnTo>
                  <a:lnTo>
                    <a:pt x="529336" y="1512189"/>
                  </a:lnTo>
                  <a:lnTo>
                    <a:pt x="1058545" y="982852"/>
                  </a:lnTo>
                  <a:lnTo>
                    <a:pt x="1058545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43783" y="4005071"/>
              <a:ext cx="1058545" cy="1512570"/>
            </a:xfrm>
            <a:custGeom>
              <a:avLst/>
              <a:gdLst/>
              <a:ahLst/>
              <a:cxnLst/>
              <a:rect l="l" t="t" r="r" b="b"/>
              <a:pathLst>
                <a:path w="1058545" h="1512570">
                  <a:moveTo>
                    <a:pt x="1058545" y="0"/>
                  </a:moveTo>
                  <a:lnTo>
                    <a:pt x="1058545" y="982852"/>
                  </a:lnTo>
                  <a:lnTo>
                    <a:pt x="529336" y="1512189"/>
                  </a:lnTo>
                  <a:lnTo>
                    <a:pt x="0" y="982852"/>
                  </a:lnTo>
                  <a:lnTo>
                    <a:pt x="0" y="0"/>
                  </a:lnTo>
                  <a:lnTo>
                    <a:pt x="529336" y="529208"/>
                  </a:lnTo>
                  <a:lnTo>
                    <a:pt x="1058545" y="0"/>
                  </a:lnTo>
                  <a:close/>
                </a:path>
              </a:pathLst>
            </a:custGeom>
            <a:ln w="25400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266059" y="4484623"/>
            <a:ext cx="212725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900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900" dirty="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889628" y="3992371"/>
            <a:ext cx="4871720" cy="1008380"/>
            <a:chOff x="3889628" y="3992371"/>
            <a:chExt cx="4871720" cy="1008380"/>
          </a:xfrm>
        </p:grpSpPr>
        <p:sp>
          <p:nvSpPr>
            <p:cNvPr id="26" name="object 26"/>
            <p:cNvSpPr/>
            <p:nvPr/>
          </p:nvSpPr>
          <p:spPr>
            <a:xfrm>
              <a:off x="3902328" y="4005071"/>
              <a:ext cx="4846320" cy="982980"/>
            </a:xfrm>
            <a:custGeom>
              <a:avLst/>
              <a:gdLst/>
              <a:ahLst/>
              <a:cxnLst/>
              <a:rect l="l" t="t" r="r" b="b"/>
              <a:pathLst>
                <a:path w="4846320" h="982979">
                  <a:moveTo>
                    <a:pt x="4682363" y="0"/>
                  </a:moveTo>
                  <a:lnTo>
                    <a:pt x="0" y="0"/>
                  </a:lnTo>
                  <a:lnTo>
                    <a:pt x="0" y="982852"/>
                  </a:lnTo>
                  <a:lnTo>
                    <a:pt x="4682363" y="982852"/>
                  </a:lnTo>
                  <a:lnTo>
                    <a:pt x="4725895" y="977005"/>
                  </a:lnTo>
                  <a:lnTo>
                    <a:pt x="4765025" y="960501"/>
                  </a:lnTo>
                  <a:lnTo>
                    <a:pt x="4798187" y="934894"/>
                  </a:lnTo>
                  <a:lnTo>
                    <a:pt x="4823812" y="901742"/>
                  </a:lnTo>
                  <a:lnTo>
                    <a:pt x="4840336" y="862599"/>
                  </a:lnTo>
                  <a:lnTo>
                    <a:pt x="4846193" y="819022"/>
                  </a:lnTo>
                  <a:lnTo>
                    <a:pt x="4846193" y="163829"/>
                  </a:lnTo>
                  <a:lnTo>
                    <a:pt x="4840336" y="120253"/>
                  </a:lnTo>
                  <a:lnTo>
                    <a:pt x="4823812" y="81110"/>
                  </a:lnTo>
                  <a:lnTo>
                    <a:pt x="4798187" y="47958"/>
                  </a:lnTo>
                  <a:lnTo>
                    <a:pt x="4765025" y="22351"/>
                  </a:lnTo>
                  <a:lnTo>
                    <a:pt x="4725895" y="5847"/>
                  </a:lnTo>
                  <a:lnTo>
                    <a:pt x="46823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02328" y="4005071"/>
              <a:ext cx="4846320" cy="982980"/>
            </a:xfrm>
            <a:custGeom>
              <a:avLst/>
              <a:gdLst/>
              <a:ahLst/>
              <a:cxnLst/>
              <a:rect l="l" t="t" r="r" b="b"/>
              <a:pathLst>
                <a:path w="4846320" h="982979">
                  <a:moveTo>
                    <a:pt x="4846193" y="163829"/>
                  </a:moveTo>
                  <a:lnTo>
                    <a:pt x="4846193" y="819022"/>
                  </a:lnTo>
                  <a:lnTo>
                    <a:pt x="4840336" y="862599"/>
                  </a:lnTo>
                  <a:lnTo>
                    <a:pt x="4823812" y="901742"/>
                  </a:lnTo>
                  <a:lnTo>
                    <a:pt x="4798187" y="934894"/>
                  </a:lnTo>
                  <a:lnTo>
                    <a:pt x="4765025" y="960501"/>
                  </a:lnTo>
                  <a:lnTo>
                    <a:pt x="4725895" y="977005"/>
                  </a:lnTo>
                  <a:lnTo>
                    <a:pt x="4682363" y="982852"/>
                  </a:lnTo>
                  <a:lnTo>
                    <a:pt x="0" y="982852"/>
                  </a:lnTo>
                  <a:lnTo>
                    <a:pt x="0" y="0"/>
                  </a:lnTo>
                  <a:lnTo>
                    <a:pt x="4682363" y="0"/>
                  </a:lnTo>
                  <a:lnTo>
                    <a:pt x="4725895" y="5847"/>
                  </a:lnTo>
                  <a:lnTo>
                    <a:pt x="4765025" y="22351"/>
                  </a:lnTo>
                  <a:lnTo>
                    <a:pt x="4798187" y="47958"/>
                  </a:lnTo>
                  <a:lnTo>
                    <a:pt x="4823812" y="81110"/>
                  </a:lnTo>
                  <a:lnTo>
                    <a:pt x="4840336" y="120253"/>
                  </a:lnTo>
                  <a:lnTo>
                    <a:pt x="4846193" y="163829"/>
                  </a:lnTo>
                  <a:close/>
                </a:path>
              </a:pathLst>
            </a:custGeom>
            <a:ln w="25400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067936" y="4082541"/>
            <a:ext cx="4485640" cy="75501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41300" marR="5080" indent="-228600">
              <a:lnSpc>
                <a:spcPts val="2750"/>
              </a:lnSpc>
              <a:spcBef>
                <a:spcPts val="395"/>
              </a:spcBef>
              <a:buChar char="•"/>
              <a:tabLst>
                <a:tab pos="241300" algn="l"/>
              </a:tabLst>
            </a:pPr>
            <a:r>
              <a:rPr sz="2500" spc="-5" dirty="0">
                <a:latin typeface="Calibri"/>
                <a:cs typeface="Calibri"/>
              </a:rPr>
              <a:t>с 1 </a:t>
            </a:r>
            <a:r>
              <a:rPr sz="2500" dirty="0">
                <a:latin typeface="Calibri"/>
                <a:cs typeface="Calibri"/>
              </a:rPr>
              <a:t>сентября </a:t>
            </a:r>
            <a:r>
              <a:rPr sz="2500" spc="-5" dirty="0">
                <a:latin typeface="Calibri"/>
                <a:cs typeface="Calibri"/>
              </a:rPr>
              <a:t>2022 </a:t>
            </a:r>
            <a:r>
              <a:rPr sz="2500" spc="-40" dirty="0">
                <a:latin typeface="Calibri"/>
                <a:cs typeface="Calibri"/>
              </a:rPr>
              <a:t>г., </a:t>
            </a:r>
            <a:r>
              <a:rPr sz="2500" spc="-15" dirty="0">
                <a:latin typeface="Calibri"/>
                <a:cs typeface="Calibri"/>
              </a:rPr>
              <a:t>полностью </a:t>
            </a:r>
            <a:r>
              <a:rPr sz="2500" spc="-55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переход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осуществить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до</a:t>
            </a:r>
            <a:r>
              <a:rPr sz="2500" spc="-25" dirty="0">
                <a:latin typeface="Calibri"/>
                <a:cs typeface="Calibri"/>
              </a:rPr>
              <a:t> 2024г.</a:t>
            </a:r>
            <a:endParaRPr sz="2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6029" y="109220"/>
            <a:ext cx="6631940" cy="166199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Преемственность ФГОС 2010 и ФГОС 2021: МЕТОДОЛОГИЧЕСКАЯ ОСНОВА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2057400"/>
            <a:ext cx="8534399" cy="233910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СИСТЕМНО-ДЕЯТЕЛЬНОСТНЫЙ ПОДХОД</a:t>
            </a:r>
          </a:p>
          <a:p>
            <a:pPr algn="just"/>
            <a:endParaRPr lang="ru-RU" sz="2800" b="1" dirty="0" smtClean="0">
              <a:solidFill>
                <a:srgbClr val="7030A0"/>
              </a:solidFill>
            </a:endParaRPr>
          </a:p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ЭТО ПОДХОД, ПРИ КОТОРОМ В УЧЕБНОМ ПРОЦЕССЕ ГЛАВНОЕ МЕСТО ОТВОДИТСЯ АКТИВНОЙ И РАЗНОСТОРОННЕЙ, В МАКСИМАЛЬНОЙ СТЕПЕНИ САМОСТОЯТЕЛЬНОЙ ПОЗНАВАТЕЛЬНОЙ ДЕЯТЕЛЬНОСТИ ШКОЛЬНИКА.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3364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Понятие «Деятельность»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914400"/>
            <a:ext cx="8194675" cy="4555093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7030A0"/>
                </a:solidFill>
              </a:rPr>
              <a:t>«Деятельность есть наше (людей) определение»</a:t>
            </a:r>
          </a:p>
          <a:p>
            <a:pPr algn="r"/>
            <a:r>
              <a:rPr lang="ru-RU" dirty="0" smtClean="0">
                <a:solidFill>
                  <a:srgbClr val="7030A0"/>
                </a:solidFill>
              </a:rPr>
              <a:t>И. Кант</a:t>
            </a:r>
          </a:p>
          <a:p>
            <a:pPr algn="r"/>
            <a:endParaRPr lang="ru-RU" dirty="0">
              <a:solidFill>
                <a:srgbClr val="7030A0"/>
              </a:solidFill>
            </a:endParaRPr>
          </a:p>
          <a:p>
            <a:pPr algn="just"/>
            <a:r>
              <a:rPr lang="ru-RU" dirty="0" smtClean="0">
                <a:solidFill>
                  <a:srgbClr val="7030A0"/>
                </a:solidFill>
              </a:rPr>
              <a:t>Ключевое место в системно-</a:t>
            </a:r>
            <a:r>
              <a:rPr lang="ru-RU" dirty="0" err="1" smtClean="0">
                <a:solidFill>
                  <a:srgbClr val="7030A0"/>
                </a:solidFill>
              </a:rPr>
              <a:t>деятельностном</a:t>
            </a:r>
            <a:r>
              <a:rPr lang="ru-RU" dirty="0" smtClean="0">
                <a:solidFill>
                  <a:srgbClr val="7030A0"/>
                </a:solidFill>
              </a:rPr>
              <a:t> подходе занимает категория </a:t>
            </a:r>
            <a:r>
              <a:rPr lang="ru-RU" b="1" dirty="0" smtClean="0">
                <a:solidFill>
                  <a:srgbClr val="7030A0"/>
                </a:solidFill>
              </a:rPr>
              <a:t>«деятельности»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</a:p>
          <a:p>
            <a:pPr algn="just"/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Деятельность рассматривается как система, нацеленная на результат.</a:t>
            </a:r>
          </a:p>
          <a:p>
            <a:pPr algn="r"/>
            <a:endParaRPr lang="ru-RU" dirty="0">
              <a:solidFill>
                <a:srgbClr val="7030A0"/>
              </a:solidFill>
            </a:endParaRPr>
          </a:p>
          <a:p>
            <a:pPr algn="r"/>
            <a:endParaRPr lang="ru-RU" dirty="0" smtClean="0">
              <a:solidFill>
                <a:srgbClr val="7030A0"/>
              </a:solidFill>
            </a:endParaRPr>
          </a:p>
          <a:p>
            <a:pPr algn="r"/>
            <a:endParaRPr lang="ru-RU" dirty="0">
              <a:solidFill>
                <a:srgbClr val="7030A0"/>
              </a:solidFill>
            </a:endParaRPr>
          </a:p>
          <a:p>
            <a:pPr algn="l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44166" t="39631" r="13334" b="11480"/>
          <a:stretch/>
        </p:blipFill>
        <p:spPr>
          <a:xfrm>
            <a:off x="4724400" y="4114800"/>
            <a:ext cx="3886200" cy="2514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4354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1024</Words>
  <Application>Microsoft Office PowerPoint</Application>
  <PresentationFormat>Экран (4:3)</PresentationFormat>
  <Paragraphs>144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«Особенности обновленных ФГОС»</vt:lpstr>
      <vt:lpstr>Федеральный государственный общеобразовательный стандарт (ФГОС)</vt:lpstr>
      <vt:lpstr>Уровни ФГОС</vt:lpstr>
      <vt:lpstr>Слайд 4</vt:lpstr>
      <vt:lpstr>Слайд 5</vt:lpstr>
      <vt:lpstr>Цели обновления ФГОС:</vt:lpstr>
      <vt:lpstr>Введение обновленных ФГОС</vt:lpstr>
      <vt:lpstr>Преемственность ФГОС 2010 и ФГОС 2021: МЕТОДОЛОГИЧЕСКАЯ ОСНОВА</vt:lpstr>
      <vt:lpstr>Понятие «Деятельность»</vt:lpstr>
      <vt:lpstr>Слайд 10</vt:lpstr>
      <vt:lpstr>Ключевая педагогическая задача: создание условий инициирующих деятельность обучающегося</vt:lpstr>
      <vt:lpstr>личностные результаты</vt:lpstr>
      <vt:lpstr>обновленные ФГОС</vt:lpstr>
      <vt:lpstr>Особенности обновленных ФГОС</vt:lpstr>
      <vt:lpstr>Особенности обновленных ФГОС</vt:lpstr>
      <vt:lpstr>Показатели сравнительных международных  исследований</vt:lpstr>
      <vt:lpstr>Как навыки XXI века нашли отражение в обновленных ФГОС?</vt:lpstr>
      <vt:lpstr>Особенности обновленных ФГОС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user</cp:lastModifiedBy>
  <cp:revision>38</cp:revision>
  <cp:lastPrinted>2022-03-15T10:53:26Z</cp:lastPrinted>
  <dcterms:created xsi:type="dcterms:W3CDTF">2022-03-14T09:01:26Z</dcterms:created>
  <dcterms:modified xsi:type="dcterms:W3CDTF">2022-04-25T06:47:23Z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2022-01-19T00:00:00Z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2022-03-14T00:00:00Z</vt:filetime>
  </property>
</Properties>
</file>