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7" r:id="rId3"/>
    <p:sldId id="286" r:id="rId4"/>
    <p:sldId id="258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3" r:id="rId21"/>
    <p:sldId id="302" r:id="rId22"/>
    <p:sldId id="30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33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05B1A-EBE8-4EF5-902A-650A752BB710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A3CBF-39B4-4074-B18A-63148DECB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B85A8-16BA-47B6-9E54-32FA3CD0156E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298E-6A06-418D-B7D7-865D0A930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B3AE9-EF9F-447F-889D-68F9A6B6D95C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B6988-164B-47BF-8517-2BE7F8597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65375-E4C5-4975-9BFE-52959D904F14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BE520-A7EC-4A39-A3E1-6D82AE9FF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D661B-2F2D-4BD1-BE1E-02D26C51E22E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2939A-EF14-4113-BE36-56ACB7729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4F2F-B728-4FF5-A1DB-2186FB981CCE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265D-98C8-4014-BB7C-80FCA758A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953F8-E0FB-4607-928D-286E973FD4DD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A73F2-23C1-461D-B211-CE0D63F3E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43CF8-AC1F-4773-A02B-752602A40656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8CD52-1359-488B-90FE-383D55031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01E8A-6C26-401B-B909-AB68CB80F164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1017-331C-4E0D-BC6F-6E5534865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80E50-F1AB-4AFD-87D3-872BDE9A0C9F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783E1-EDD4-4FD3-9848-184DE7A51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58522-C19F-4D0B-9FB3-81F908024152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A588C-61AB-4832-942F-81F6BBA79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57FD31-BD7C-4E6F-8334-227EFBDB4FF2}" type="datetimeFigureOut">
              <a:rPr lang="ru-RU"/>
              <a:pPr>
                <a:defRPr/>
              </a:pPr>
              <a:t>06.04.2019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604DD8-6E04-48F1-908D-1E2A829EA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92" r:id="rId2"/>
    <p:sldLayoutId id="2147483901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902" r:id="rId9"/>
    <p:sldLayoutId id="2147483898" r:id="rId10"/>
    <p:sldLayoutId id="21474838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B58B8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B58B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C3986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428625" y="500063"/>
            <a:ext cx="828675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/>
          </a:p>
          <a:p>
            <a:pPr algn="ctr"/>
            <a:endParaRPr lang="ru-RU" sz="4400">
              <a:latin typeface="Cambria" pitchFamily="18" charset="0"/>
            </a:endParaRPr>
          </a:p>
          <a:p>
            <a:pPr algn="ctr"/>
            <a:r>
              <a:rPr lang="ru-RU" sz="4400">
                <a:latin typeface="Cambria" pitchFamily="18" charset="0"/>
              </a:rPr>
              <a:t>ОБРАЗОВАТЕЛЬНО-</a:t>
            </a:r>
          </a:p>
          <a:p>
            <a:pPr algn="ctr"/>
            <a:r>
              <a:rPr lang="ru-RU" sz="4400">
                <a:latin typeface="Cambria" pitchFamily="18" charset="0"/>
              </a:rPr>
              <a:t>ЭКСКУРСИОННЫЙ </a:t>
            </a:r>
          </a:p>
          <a:p>
            <a:pPr algn="ctr"/>
            <a:r>
              <a:rPr lang="ru-RU" sz="4400">
                <a:latin typeface="Cambria" pitchFamily="18" charset="0"/>
              </a:rPr>
              <a:t>МАРШРУТ</a:t>
            </a:r>
          </a:p>
          <a:p>
            <a:pPr algn="ctr"/>
            <a:r>
              <a:rPr lang="ru-RU" sz="4800" b="1">
                <a:solidFill>
                  <a:srgbClr val="990000"/>
                </a:solidFill>
                <a:latin typeface="Cambria" pitchFamily="18" charset="0"/>
              </a:rPr>
              <a:t>«ДОРОГИ ПОБЕДЫ»</a:t>
            </a:r>
          </a:p>
          <a:p>
            <a:pPr algn="ctr"/>
            <a:endParaRPr lang="ru-RU" sz="4800" b="1">
              <a:solidFill>
                <a:schemeClr val="hlink"/>
              </a:solidFill>
              <a:latin typeface="Cambria" pitchFamily="18" charset="0"/>
            </a:endParaRPr>
          </a:p>
          <a:p>
            <a:pPr algn="ctr"/>
            <a:endParaRPr lang="ru-RU" sz="2000"/>
          </a:p>
          <a:p>
            <a:pPr algn="ctr"/>
            <a:endParaRPr lang="ru-RU" sz="2000"/>
          </a:p>
          <a:p>
            <a:pPr algn="ctr"/>
            <a:endParaRPr lang="ru-RU" sz="2000"/>
          </a:p>
          <a:p>
            <a:pPr algn="ctr"/>
            <a:endParaRPr lang="ru-RU" sz="2000"/>
          </a:p>
          <a:p>
            <a:pPr algn="ctr"/>
            <a:endParaRPr lang="ru-RU" sz="2000"/>
          </a:p>
          <a:p>
            <a:pPr algn="ctr"/>
            <a:endParaRPr lang="ru-RU" sz="2000"/>
          </a:p>
          <a:p>
            <a:pPr algn="r"/>
            <a:endParaRPr lang="ru-RU" sz="200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483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3200" b="1" smtClean="0">
                <a:solidFill>
                  <a:srgbClr val="663300"/>
                </a:solidFill>
              </a:rPr>
              <a:t>СРОКИ РЕАЛИЗАЦИИ ПРОЕКТА: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в течение учебного года</a:t>
            </a:r>
          </a:p>
          <a:p>
            <a:pPr>
              <a:buFont typeface="Wingdings 2" pitchFamily="18" charset="2"/>
              <a:buNone/>
            </a:pPr>
            <a:endParaRPr lang="ru-RU" sz="3200" smtClean="0"/>
          </a:p>
          <a:p>
            <a:pPr>
              <a:buFont typeface="Wingdings 2" pitchFamily="18" charset="2"/>
              <a:buNone/>
            </a:pPr>
            <a:r>
              <a:rPr lang="ru-RU" sz="3200" b="1" smtClean="0">
                <a:solidFill>
                  <a:srgbClr val="663300"/>
                </a:solidFill>
              </a:rPr>
              <a:t>ПРОДОЛЖИТЕЛЬНОСТЬ  МАРШРУТА: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 90 минут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57038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    РИСКИ:</a:t>
            </a:r>
          </a:p>
          <a:p>
            <a:pPr>
              <a:buFont typeface="Wingdings 2" pitchFamily="18" charset="2"/>
              <a:buNone/>
            </a:pPr>
            <a:endParaRPr lang="ru-RU" b="1" smtClean="0">
              <a:solidFill>
                <a:srgbClr val="663300"/>
              </a:solidFill>
            </a:endParaRPr>
          </a:p>
          <a:p>
            <a:r>
              <a:rPr lang="ru-RU" smtClean="0"/>
              <a:t>Финансовые </a:t>
            </a:r>
          </a:p>
          <a:p>
            <a:r>
              <a:rPr lang="ru-RU" smtClean="0"/>
              <a:t>Транспортная логистика</a:t>
            </a:r>
          </a:p>
          <a:p>
            <a:r>
              <a:rPr lang="ru-RU" smtClean="0"/>
              <a:t>Отсутствие заинтересованности </a:t>
            </a:r>
          </a:p>
          <a:p>
            <a:r>
              <a:rPr lang="ru-RU" smtClean="0"/>
              <a:t>Безопасность детей при перевозках.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АННОТАЦИЯ ПРОЕКТА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457200" y="1628775"/>
            <a:ext cx="8229600" cy="4695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Содержание проекта направлено на решение одной из основных  задач  духовно-нравственного развития и патриотического воспитания обучающихся через развитие и популяризацию экскурсионно-краеведческой деятельности.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Особенность образовательно-экскурсионного (туристического) маршрута - это интеграция  практически всех образовательных программ учебных предметов.  Образовательный маршрут разработан и построен с учётом всех возрастных особенностей учащихся.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/>
              <a:t>    Экскурсионные образовательные маршруты являются большой помощью в овладении учебным материалом, создают оптимальные условия для развития и самореализации  ребенка, формирования у него в процессе туристической и экскурсионной деятельности жизненных ценностей. Вся работа по составлению, реализации  и сопровождению образовательного маршрута имеет  педагогическое сопровождение, мобильность, индивидуальный подход как в больших и малых группах учащихся.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57038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200" smtClean="0"/>
              <a:t>Образовательно-экскурсионные (туристические) маршруты - это форма работы является ответом  на социальный заказ, который поступает образовательному учреждению от представителей ученической, родительской или педагогической общественности и как результат собственной поисково-исследовательской деятельности.</a:t>
            </a:r>
          </a:p>
          <a:p>
            <a:pPr>
              <a:lnSpc>
                <a:spcPct val="90000"/>
              </a:lnSpc>
            </a:pPr>
            <a:r>
              <a:rPr lang="ru-RU" sz="2200" smtClean="0"/>
              <a:t>Сильной  стороной образовательного школьного маршрута  является реализация всех поставленных задач и целей в образовательном процессе, где происходит закрепление на практике изученного материала, расширение объёма знаний, реализация межпредметных связей и различных форм деятельности учащихся от групповых до  индивидуальных.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/>
              <a:t>Активность, заинтересованность и самостоятельность, а так же творческая инициатива учащихся, выступает важнейшим фактором  реализации образовательных маршрутов.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АКТУАЛЬНОСТЬ ПРОЕКТА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i="1" smtClean="0"/>
              <a:t>   </a:t>
            </a:r>
            <a:r>
              <a:rPr lang="ru-RU" i="1" smtClean="0">
                <a:solidFill>
                  <a:srgbClr val="663300"/>
                </a:solidFill>
              </a:rPr>
              <a:t>«Сегодня наши усилия направлены на развитие молодого поколения, каждого ребенка и подростка. Мы должны растить творцов будущего нашей страны, осознающих свое место в мире, готовых к развитию и покорению новых высот. Фундаментом для этого являются ценности патриотизма, готовность осознать и принять ответственность за свое будущее,                  за будущее своей семьи, своей страны».</a:t>
            </a:r>
            <a:endParaRPr lang="ru-RU" smtClean="0">
              <a:solidFill>
                <a:srgbClr val="663300"/>
              </a:solidFill>
            </a:endParaRPr>
          </a:p>
          <a:p>
            <a:pPr algn="r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Ольга Юрьевна Голодец                                                                                              </a:t>
            </a:r>
            <a:r>
              <a:rPr lang="ru-RU" i="1" smtClean="0"/>
              <a:t>зам.председателя правительства РФ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ПРОБЛЕМЫ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r>
              <a:rPr lang="ru-RU" sz="2200" smtClean="0"/>
              <a:t>деформация в современном обществе традиционных для нашей страны моральных норм и нравственных устоев;</a:t>
            </a:r>
          </a:p>
          <a:p>
            <a:r>
              <a:rPr lang="ru-RU" sz="2200" smtClean="0"/>
              <a:t>нарастание в молодежной среде негативных тенденций: равнодушие, эгоизм, немотивированная агрессивность, высокий уровень преступности, наркомания и алкоголизм, неуважительное отношение к старшему поколению; </a:t>
            </a:r>
          </a:p>
          <a:p>
            <a:r>
              <a:rPr lang="ru-RU" sz="2200" smtClean="0"/>
              <a:t>снижение воспитательного воздействия образования, культуры, науки на подрастающее поколение;</a:t>
            </a:r>
          </a:p>
          <a:p>
            <a:r>
              <a:rPr lang="ru-RU" sz="2200" smtClean="0"/>
              <a:t>утрата молодым поколением российского патриотического чувства - любовь к России, к  своему народу, к своей малой родине, служение Отечеству.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ЭТАПЫ РЕАЛИЗАЦИИ ПРОЕКТА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57200" y="1412875"/>
            <a:ext cx="8229600" cy="4911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700" b="1" smtClean="0"/>
              <a:t>I</a:t>
            </a:r>
            <a:r>
              <a:rPr lang="ru-RU" sz="1700" b="1" smtClean="0"/>
              <a:t> этап – организационно-подготовительный:</a:t>
            </a:r>
            <a:endParaRPr lang="ru-RU" sz="170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Формирование системы социального партнерства;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Создание ресурсной базы: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- материально-технической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- программно-методической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-  кадровой </a:t>
            </a:r>
            <a:endParaRPr lang="en-US" sz="1700" b="1" smtClean="0"/>
          </a:p>
          <a:p>
            <a:pPr>
              <a:lnSpc>
                <a:spcPct val="80000"/>
              </a:lnSpc>
            </a:pPr>
            <a:r>
              <a:rPr lang="en-US" sz="1700" b="1" smtClean="0"/>
              <a:t>II</a:t>
            </a:r>
            <a:r>
              <a:rPr lang="ru-RU" sz="1700" b="1" smtClean="0"/>
              <a:t> этап – внедренческий</a:t>
            </a:r>
            <a:endParaRPr lang="ru-RU" sz="170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Информационно-рекламное направление по активизации образовательно-экскурсионной деятельности в районе: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- работа с педагогическими кадрами;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- с местными средствами массовой информации;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- размещение материалов в сети Интернет, на сайте школы;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Апробация разработанных экскурсионных маршрутов.</a:t>
            </a:r>
            <a:r>
              <a:rPr lang="en-US" sz="1700" smtClean="0"/>
              <a:t> </a:t>
            </a:r>
            <a:endParaRPr lang="en-US" sz="1700" b="1" smtClean="0"/>
          </a:p>
          <a:p>
            <a:pPr>
              <a:lnSpc>
                <a:spcPct val="80000"/>
              </a:lnSpc>
            </a:pPr>
            <a:r>
              <a:rPr lang="en-US" sz="1700" b="1" smtClean="0"/>
              <a:t>III</a:t>
            </a:r>
            <a:r>
              <a:rPr lang="ru-RU" sz="1700" b="1" smtClean="0"/>
              <a:t> этап – аналитический</a:t>
            </a:r>
            <a:endParaRPr lang="ru-RU" sz="170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Рефлексия участников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     Анализ уровня удовлетворенности участников проекта: организационный, познавательный, эмоциональный.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2488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КРИТЕРИИ ОЦЕНКИ </a:t>
            </a:r>
            <a:b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</a:br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РЕАЛИЗАЦИИ ПРОДУКТА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200" smtClean="0"/>
              <a:t>наличие достаточной ресурсной базы;</a:t>
            </a:r>
          </a:p>
          <a:p>
            <a:pPr>
              <a:lnSpc>
                <a:spcPct val="90000"/>
              </a:lnSpc>
            </a:pPr>
            <a:r>
              <a:rPr lang="ru-RU" sz="2200" smtClean="0"/>
              <a:t>количество образовательных учреждений, вовлеченных в образовательно-экскурсионную деятельность и численность участников мероприятий; </a:t>
            </a:r>
          </a:p>
          <a:p>
            <a:pPr>
              <a:lnSpc>
                <a:spcPct val="90000"/>
              </a:lnSpc>
            </a:pPr>
            <a:r>
              <a:rPr lang="ru-RU" sz="2200" smtClean="0"/>
              <a:t>количество педагогов, принявших участие в разработке маршрутов, количество разработанных и апробированных экскурсионных маршрутов;</a:t>
            </a:r>
          </a:p>
          <a:p>
            <a:pPr>
              <a:lnSpc>
                <a:spcPct val="90000"/>
              </a:lnSpc>
            </a:pPr>
            <a:r>
              <a:rPr lang="ru-RU" sz="2200" smtClean="0"/>
              <a:t>наличие методического продукта;</a:t>
            </a:r>
          </a:p>
          <a:p>
            <a:pPr>
              <a:lnSpc>
                <a:spcPct val="90000"/>
              </a:lnSpc>
            </a:pPr>
            <a:r>
              <a:rPr lang="ru-RU" sz="2200" smtClean="0"/>
              <a:t>количество проведённых маршрутов и численность детей, принявших в них участие;</a:t>
            </a:r>
          </a:p>
          <a:p>
            <a:pPr>
              <a:lnSpc>
                <a:spcPct val="90000"/>
              </a:lnSpc>
            </a:pPr>
            <a:r>
              <a:rPr lang="ru-RU" sz="2200" smtClean="0"/>
              <a:t>динамика уровня удовлетворенности участников образовательно-экскурсионного маршрута.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663300"/>
                </a:solidFill>
                <a:latin typeface="Constantia" pitchFamily="18" charset="0"/>
              </a:rPr>
              <a:t>ОЖИДАЕМЫЙ РЕЗУЛЬТАТ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8229600" cy="47672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smtClean="0"/>
              <a:t>закрепление связей между школами; 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привлечение социальных партнеров;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формирование целостного представления о начале боевого пути земляков-сибиряков 229-й, 384-й с.д. ушедших на фронт с территории Ишимского района в годы Великой Отечественной войны;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формирование интереса к историко-культурному наследию родного края;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включение участников в социально-значимую проектную деятельность;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развитие исследовательских компетенций, активизация краеведческой деятельности;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повышение эффективности образовательного процесса;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формирование чувства патриотизма и любви к малой Родине.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ПРАКТИЧЕСКАЯ  ЗНАЧИМОСТЬ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апробированная система внеурочных  мероприятий, значительно повышающая интерес обучающихся к краеведческой деятельности  и способствующая  интеграции основного и дополнительного образования;</a:t>
            </a:r>
          </a:p>
          <a:p>
            <a:r>
              <a:rPr lang="ru-RU" smtClean="0"/>
              <a:t>механизм управления проектом обеспечивает его легкую трансформацию во внеурочные  системы других образовательных учреждений и школ;</a:t>
            </a:r>
          </a:p>
          <a:p>
            <a:r>
              <a:rPr lang="ru-RU" smtClean="0"/>
              <a:t>наличие   разработанных и действующих экскурсионных маршрутов.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8229600" cy="56324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663300"/>
                </a:solidFill>
              </a:rPr>
              <a:t>ЦЕЛЬ ПРОЕКТА:</a:t>
            </a:r>
          </a:p>
          <a:p>
            <a:pPr eaLnBrk="1" hangingPunct="1">
              <a:buFont typeface="Wingdings 2" pitchFamily="18" charset="2"/>
              <a:buNone/>
            </a:pPr>
            <a:endParaRPr lang="ru-RU" sz="3200" b="1" smtClean="0">
              <a:solidFill>
                <a:srgbClr val="6633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сформировать интерес к изучению истории, культуры, природных особенностей родного края посредством научно-исследовательской, поисковой, творческой деятельности в формате образовательно-экскурсионного маршрута.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/>
          <a:lstStyle/>
          <a:p>
            <a:r>
              <a:rPr lang="ru-RU" sz="2800" b="1" smtClean="0">
                <a:solidFill>
                  <a:srgbClr val="663300"/>
                </a:solidFill>
                <a:latin typeface="Constantia" pitchFamily="18" charset="0"/>
              </a:rPr>
              <a:t>Образовательно-экскурсионный маршрут «Дороги Победы» включает в себя:</a:t>
            </a:r>
            <a:r>
              <a:rPr lang="ru-RU" sz="4600" smtClean="0"/>
              <a:t> 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229600" cy="4983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/>
              <a:t>посещение экспозиции в историко-краеведческой комнате «Наследие» школы;  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просмотр и прослушивание экскурсии «Дороги Победы»; 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возложение цветов (гирлянды) к обелиску памяти земляков-сибиряков 229-й и 384-й стрелковых дивизий, формировавшихся в Синицинском бору в 1941 году;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 посещение реконструкции землянки на территории базы отдыха «СССР» и осмотр экспонатов;</a:t>
            </a:r>
            <a:endParaRPr lang="ru-RU" sz="200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000" smtClean="0"/>
              <a:t>участие в уникальном проекте - документе времени</a:t>
            </a:r>
            <a:r>
              <a:rPr lang="ru-RU" sz="2000" smtClean="0">
                <a:solidFill>
                  <a:srgbClr val="FF3300"/>
                </a:solidFill>
              </a:rPr>
              <a:t>  </a:t>
            </a:r>
            <a:r>
              <a:rPr lang="ru-RU" sz="2000" smtClean="0"/>
              <a:t>«Письмо потомков»</a:t>
            </a:r>
            <a:endParaRPr lang="ru-RU" sz="200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/>
              <a:t>Передвижение на маршруте по желанию заказчиков может быть пешим, либо на автобусе школы, собственном транспорте.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/>
              <a:t>Пункт начала маршрута</a:t>
            </a:r>
            <a:r>
              <a:rPr lang="ru-RU" sz="2000" smtClean="0"/>
              <a:t>: Синицынская ООШ</a:t>
            </a:r>
            <a:endParaRPr lang="ru-RU" sz="2000" i="1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/>
              <a:t>Пункт окончания маршрута</a:t>
            </a:r>
            <a:r>
              <a:rPr lang="ru-RU" sz="2000" smtClean="0"/>
              <a:t>: территория базы отдыха «СССР».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663300"/>
                </a:solidFill>
                <a:latin typeface="Constantia" pitchFamily="18" charset="0"/>
              </a:rPr>
              <a:t>ПЕРСПЕКТИВЫ РАЗВИТИЯ ПРОЕКТА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8229600" cy="4767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расширение социального партнерства и форм сотрудничества</a:t>
            </a:r>
          </a:p>
          <a:p>
            <a:pPr>
              <a:lnSpc>
                <a:spcPct val="90000"/>
              </a:lnSpc>
            </a:pP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увеличение численности экскурсионных маршрутов</a:t>
            </a:r>
          </a:p>
          <a:p>
            <a:pPr>
              <a:lnSpc>
                <a:spcPct val="90000"/>
              </a:lnSpc>
            </a:pPr>
            <a:endParaRPr lang="ru-RU" b="1" i="1" smtClean="0"/>
          </a:p>
          <a:p>
            <a:pPr>
              <a:lnSpc>
                <a:spcPct val="90000"/>
              </a:lnSpc>
            </a:pPr>
            <a:r>
              <a:rPr lang="ru-RU" smtClean="0"/>
              <a:t>Создание  карты экскурсионных маршрутов «Дороги Победы Ишимского района»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создание виртуальной экскурсии «Дороги Победы Ишимского района».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</p:spPr>
        <p:txBody>
          <a:bodyPr/>
          <a:lstStyle/>
          <a:p>
            <a:pPr algn="ctr"/>
            <a:r>
              <a:rPr lang="ru-RU" sz="2400" b="1" smtClean="0">
                <a:latin typeface="Constantia" pitchFamily="18" charset="0"/>
              </a:rPr>
              <a:t>КАРТА</a:t>
            </a:r>
            <a:r>
              <a:rPr lang="ru-RU" sz="2400" b="1" smtClean="0"/>
              <a:t> </a:t>
            </a:r>
            <a:r>
              <a:rPr lang="ru-RU" sz="2400" b="1" smtClean="0">
                <a:latin typeface="Constantia" pitchFamily="18" charset="0"/>
              </a:rPr>
              <a:t>экскурсионных маршрутов</a:t>
            </a: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>
                <a:solidFill>
                  <a:srgbClr val="990000"/>
                </a:solidFill>
                <a:latin typeface="Constantia" pitchFamily="18" charset="0"/>
              </a:rPr>
              <a:t>«ДОРОГИ ПОБЕДЫ </a:t>
            </a:r>
            <a:br>
              <a:rPr lang="ru-RU" sz="2400" b="1" smtClean="0">
                <a:solidFill>
                  <a:srgbClr val="990000"/>
                </a:solidFill>
                <a:latin typeface="Constantia" pitchFamily="18" charset="0"/>
              </a:rPr>
            </a:br>
            <a:r>
              <a:rPr lang="ru-RU" sz="2400" b="1" smtClean="0">
                <a:solidFill>
                  <a:srgbClr val="990000"/>
                </a:solidFill>
                <a:latin typeface="Constantia" pitchFamily="18" charset="0"/>
              </a:rPr>
              <a:t>ИШИМСКОГО РАЙОНА»</a:t>
            </a:r>
          </a:p>
        </p:txBody>
      </p:sp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274763"/>
            <a:ext cx="5545137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 descr="http://ski42.ru/images/image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4572000"/>
            <a:ext cx="7604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8229600" cy="5632450"/>
          </a:xfrm>
        </p:spPr>
        <p:txBody>
          <a:bodyPr/>
          <a:lstStyle/>
          <a:p>
            <a:pPr marL="419100" indent="-419100">
              <a:lnSpc>
                <a:spcPct val="150000"/>
              </a:lnSpc>
              <a:buFont typeface="Wingdings 2" pitchFamily="18" charset="2"/>
              <a:buNone/>
            </a:pPr>
            <a:r>
              <a:rPr lang="ru-RU" sz="2800" b="1" smtClean="0">
                <a:solidFill>
                  <a:srgbClr val="523227"/>
                </a:solidFill>
              </a:rPr>
              <a:t>ЗАДАЧИ:</a:t>
            </a:r>
          </a:p>
          <a:p>
            <a:pPr marL="419100" indent="-419100">
              <a:lnSpc>
                <a:spcPct val="150000"/>
              </a:lnSpc>
            </a:pPr>
            <a:r>
              <a:rPr lang="ru-RU" sz="2200" b="1" smtClean="0"/>
              <a:t> </a:t>
            </a:r>
            <a:r>
              <a:rPr lang="ru-RU" sz="1800" smtClean="0"/>
              <a:t>установление межшкольных контактов, привлечение социальных партнеров; </a:t>
            </a:r>
          </a:p>
          <a:p>
            <a:pPr marL="419100" indent="-419100">
              <a:lnSpc>
                <a:spcPct val="150000"/>
              </a:lnSpc>
            </a:pPr>
            <a:r>
              <a:rPr lang="ru-RU" sz="1800" smtClean="0"/>
              <a:t>создание информационной площадки, тиражирование опыта; </a:t>
            </a:r>
          </a:p>
          <a:p>
            <a:pPr marL="419100" indent="-419100">
              <a:lnSpc>
                <a:spcPct val="150000"/>
              </a:lnSpc>
            </a:pPr>
            <a:r>
              <a:rPr lang="ru-RU" sz="1800" smtClean="0"/>
              <a:t>разработка методического сопровождения; планирование работы с участниками и партнерами проекта; </a:t>
            </a:r>
          </a:p>
          <a:p>
            <a:pPr marL="419100" indent="-419100">
              <a:lnSpc>
                <a:spcPct val="150000"/>
              </a:lnSpc>
            </a:pPr>
            <a:r>
              <a:rPr lang="ru-RU" sz="1800" smtClean="0"/>
              <a:t>обобщение педагогического опыта, повышение эффективности образовательного процесса; </a:t>
            </a:r>
          </a:p>
          <a:p>
            <a:pPr marL="419100" indent="-419100">
              <a:lnSpc>
                <a:spcPct val="150000"/>
              </a:lnSpc>
            </a:pPr>
            <a:r>
              <a:rPr lang="ru-RU" sz="1800" smtClean="0"/>
              <a:t>формирование интереса к историко-культурному наследию родного края; </a:t>
            </a:r>
          </a:p>
          <a:p>
            <a:pPr marL="419100" indent="-419100">
              <a:lnSpc>
                <a:spcPct val="150000"/>
              </a:lnSpc>
            </a:pPr>
            <a:r>
              <a:rPr lang="ru-RU" sz="1800" smtClean="0"/>
              <a:t>развитие исследовательских компетенций. </a:t>
            </a:r>
            <a:endParaRPr lang="ru-RU" sz="1800" smtClean="0">
              <a:solidFill>
                <a:srgbClr val="523227"/>
              </a:solidFill>
            </a:endParaRPr>
          </a:p>
          <a:p>
            <a:pPr marL="419100" indent="-419100">
              <a:lnSpc>
                <a:spcPct val="150000"/>
              </a:lnSpc>
              <a:buFont typeface="Wingdings 2" pitchFamily="18" charset="2"/>
              <a:buNone/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468313" y="404813"/>
            <a:ext cx="8434387" cy="58197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  <a:latin typeface="Cambria" pitchFamily="18" charset="0"/>
              </a:rPr>
              <a:t>КОМАНДА ПРОЕКТА: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solidFill>
                <a:srgbClr val="663300"/>
              </a:solidFill>
              <a:latin typeface="Cambria" pitchFamily="18" charset="0"/>
            </a:endParaRPr>
          </a:p>
          <a:p>
            <a:pPr eaLnBrk="1" hangingPunct="1"/>
            <a:r>
              <a:rPr lang="ru-RU" smtClean="0"/>
              <a:t>руководитель проекта, </a:t>
            </a:r>
          </a:p>
          <a:p>
            <a:pPr eaLnBrk="1" hangingPunct="1"/>
            <a:r>
              <a:rPr lang="ru-RU" smtClean="0"/>
              <a:t>председатель Совета музея, </a:t>
            </a:r>
          </a:p>
          <a:p>
            <a:pPr eaLnBrk="1" hangingPunct="1"/>
            <a:r>
              <a:rPr lang="ru-RU" smtClean="0"/>
              <a:t>актив музея, </a:t>
            </a:r>
          </a:p>
          <a:p>
            <a:pPr eaLnBrk="1" hangingPunct="1"/>
            <a:r>
              <a:rPr lang="ru-RU" smtClean="0"/>
              <a:t>волонтеры отряда РДШ, </a:t>
            </a:r>
          </a:p>
          <a:p>
            <a:pPr eaLnBrk="1" hangingPunct="1"/>
            <a:r>
              <a:rPr lang="ru-RU" smtClean="0"/>
              <a:t>родительская общественность. </a:t>
            </a:r>
            <a:endParaRPr lang="ru-RU" smtClean="0">
              <a:latin typeface="Cambr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Cambria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Cambr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229600" cy="5919787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СОЦИАЛЬНЫЕ  ПАРТНЁРЫ  ПРОЕКТА:</a:t>
            </a:r>
            <a:r>
              <a:rPr lang="ru-RU" smtClean="0"/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 отдел образования администрации Ишимского муниципального района, </a:t>
            </a:r>
          </a:p>
          <a:p>
            <a:pPr>
              <a:lnSpc>
                <a:spcPct val="90000"/>
              </a:lnSpc>
            </a:pPr>
            <a:r>
              <a:rPr lang="ru-RU" smtClean="0"/>
              <a:t>СМИ г. Ишима и Ишимского района, </a:t>
            </a:r>
          </a:p>
          <a:p>
            <a:pPr>
              <a:lnSpc>
                <a:spcPct val="90000"/>
              </a:lnSpc>
            </a:pPr>
            <a:r>
              <a:rPr lang="ru-RU" smtClean="0"/>
              <a:t>пресс-центр администрации Ишимского муниципального района, </a:t>
            </a:r>
          </a:p>
          <a:p>
            <a:pPr>
              <a:lnSpc>
                <a:spcPct val="90000"/>
              </a:lnSpc>
            </a:pPr>
            <a:r>
              <a:rPr lang="ru-RU" smtClean="0"/>
              <a:t>совет ветеранов Ишимского муниципального района, </a:t>
            </a:r>
          </a:p>
          <a:p>
            <a:pPr>
              <a:lnSpc>
                <a:spcPct val="90000"/>
              </a:lnSpc>
            </a:pPr>
            <a:r>
              <a:rPr lang="ru-RU" smtClean="0"/>
              <a:t>генеральный директор ОАО «Ишимская обувная фабрика» база отдыха «СССР» Степанов Виктор Геннадьевич,</a:t>
            </a:r>
            <a:endParaRPr lang="ru-RU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mtClean="0"/>
              <a:t>администрация Клепиковского сельского поселения</a:t>
            </a:r>
            <a:r>
              <a:rPr lang="ru-RU" smtClean="0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8229600" cy="59912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АКТУАЛЬНОСТЬ ПРОЕКТА:</a:t>
            </a:r>
          </a:p>
          <a:p>
            <a:pPr>
              <a:buFont typeface="Wingdings 2" pitchFamily="18" charset="2"/>
              <a:buNone/>
            </a:pPr>
            <a:endParaRPr lang="ru-RU" b="1" smtClean="0">
              <a:solidFill>
                <a:srgbClr val="6633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/>
              <a:t>Современные дети родились и выросли в мирное время. Они никогда не слышали воя сирен, извещающих о военной тревоге, не видели разрушенных фашистскими бомбами домов, не знали, что такое нетопленное жилище и скудный военный паек.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Им трудно поверить, что человеческую жизнь оборвать так же просто, как утренний сон. Об окопах и траншеях они могут судить только по кинофильмам да рассказам фронтовиков. Для них война – история.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И наша священная обязанность беречь память о земляках-сибиряках, ушедших на фронт в годы Великой Отечественной войны с территории Синицинского бора.</a:t>
            </a:r>
            <a:endParaRPr lang="ru-RU" sz="2400" smtClean="0">
              <a:solidFill>
                <a:srgbClr val="663300"/>
              </a:solidFill>
            </a:endParaRPr>
          </a:p>
          <a:p>
            <a:pPr>
              <a:buFont typeface="Wingdings 2" pitchFamily="18" charset="2"/>
              <a:buNone/>
            </a:pPr>
            <a:endParaRPr lang="ru-RU" sz="2400" smtClean="0">
              <a:solidFill>
                <a:srgbClr val="6633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483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ЦЕЛЕВАЯ АУДИТОРИЯ ПРОЕКТА:</a:t>
            </a:r>
          </a:p>
          <a:p>
            <a:pPr>
              <a:buFont typeface="Wingdings 2" pitchFamily="18" charset="2"/>
              <a:buNone/>
            </a:pPr>
            <a:endParaRPr lang="ru-RU" b="1" smtClean="0">
              <a:solidFill>
                <a:srgbClr val="663300"/>
              </a:solidFill>
            </a:endParaRPr>
          </a:p>
          <a:p>
            <a:r>
              <a:rPr lang="ru-RU" smtClean="0"/>
              <a:t>обучающиеся общеобразовательных учреждений(7+);</a:t>
            </a:r>
          </a:p>
          <a:p>
            <a:r>
              <a:rPr lang="ru-RU" smtClean="0"/>
              <a:t>студенты профессиональных учебных заведений;</a:t>
            </a:r>
          </a:p>
          <a:p>
            <a:r>
              <a:rPr lang="ru-RU" smtClean="0"/>
              <a:t>воспитанники учреждений дополнительного образования;</a:t>
            </a:r>
          </a:p>
          <a:p>
            <a:r>
              <a:rPr lang="ru-RU" smtClean="0"/>
              <a:t>взрослое население города и района.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Для участия в экскурсионной программе принимаются заявки от групп                                             в составе до 20 человек.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483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b="1" smtClean="0">
              <a:solidFill>
                <a:srgbClr val="6633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КАДРОВОЕ ОБЕСПЕЧЕНИЕ ПРОЕКТА:</a:t>
            </a:r>
          </a:p>
          <a:p>
            <a:pPr algn="ctr">
              <a:buFont typeface="Wingdings 2" pitchFamily="18" charset="2"/>
              <a:buNone/>
            </a:pPr>
            <a:endParaRPr lang="ru-RU" smtClean="0"/>
          </a:p>
          <a:p>
            <a:pPr algn="ctr">
              <a:buFont typeface="Wingdings 2" pitchFamily="18" charset="2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Педагогический и ученический коллектив Синицынской ООШ, </a:t>
            </a:r>
          </a:p>
          <a:p>
            <a:pPr algn="ctr">
              <a:buFont typeface="Wingdings 2" pitchFamily="18" charset="2"/>
              <a:buNone/>
            </a:pPr>
            <a:r>
              <a:rPr lang="ru-RU" smtClean="0"/>
              <a:t>сотрудники базы отдыха «СССР», </a:t>
            </a:r>
          </a:p>
          <a:p>
            <a:pPr algn="ctr">
              <a:buFont typeface="Wingdings 2" pitchFamily="18" charset="2"/>
              <a:buNone/>
            </a:pPr>
            <a:r>
              <a:rPr lang="ru-RU" smtClean="0"/>
              <a:t>водитель.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8229600" cy="57753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ГЕОГРАФИЯ ПРОЕКТА:</a:t>
            </a:r>
          </a:p>
          <a:p>
            <a:pPr>
              <a:buFont typeface="Wingdings 2" pitchFamily="18" charset="2"/>
              <a:buNone/>
            </a:pPr>
            <a:endParaRPr lang="ru-RU" b="1" smtClean="0">
              <a:solidFill>
                <a:srgbClr val="663300"/>
              </a:solidFill>
            </a:endParaRPr>
          </a:p>
          <a:p>
            <a:r>
              <a:rPr lang="ru-RU" smtClean="0"/>
              <a:t>Обелиск памяти 229-й, 384-й с.д. на западной стороне Синицинского бора</a:t>
            </a:r>
          </a:p>
          <a:p>
            <a:r>
              <a:rPr lang="ru-RU" smtClean="0"/>
              <a:t>Синицынская ООШ – мемориальная доска</a:t>
            </a:r>
          </a:p>
          <a:p>
            <a:r>
              <a:rPr lang="ru-RU" smtClean="0"/>
              <a:t>База отдыха «СССР» - реконструкция землянки стрелковых дивизий.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664</TotalTime>
  <Words>933</Words>
  <Application>Microsoft Office PowerPoint</Application>
  <PresentationFormat>Экран (4:3)</PresentationFormat>
  <Paragraphs>147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Calibri</vt:lpstr>
      <vt:lpstr>Constantia</vt:lpstr>
      <vt:lpstr>Wingdings 2</vt:lpstr>
      <vt:lpstr>Cambria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АННОТАЦИЯ ПРОЕКТА</vt:lpstr>
      <vt:lpstr>Слайд 13</vt:lpstr>
      <vt:lpstr>АКТУАЛЬНОСТЬ ПРОЕКТА</vt:lpstr>
      <vt:lpstr>ПРОБЛЕМЫ</vt:lpstr>
      <vt:lpstr>ЭТАПЫ РЕАЛИЗАЦИИ ПРОЕКТА</vt:lpstr>
      <vt:lpstr>КРИТЕРИИ ОЦЕНКИ  РЕАЛИЗАЦИИ ПРОДУКТА</vt:lpstr>
      <vt:lpstr>ОЖИДАЕМЫЙ РЕЗУЛЬТАТ</vt:lpstr>
      <vt:lpstr>ПРАКТИЧЕСКАЯ  ЗНАЧИМОСТЬ</vt:lpstr>
      <vt:lpstr>Образовательно-экскурсионный маршрут «Дороги Победы» включает в себя: </vt:lpstr>
      <vt:lpstr>ПЕРСПЕКТИВЫ РАЗВИТИЯ ПРОЕКТА</vt:lpstr>
      <vt:lpstr>КАРТА экскурсионных маршрутов «ДОРОГИ ПОБЕДЫ  ИШИМСКОГО РАЙОНА»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директор</cp:lastModifiedBy>
  <cp:revision>111</cp:revision>
  <dcterms:created xsi:type="dcterms:W3CDTF">2014-01-21T11:26:04Z</dcterms:created>
  <dcterms:modified xsi:type="dcterms:W3CDTF">2019-04-06T10:14:45Z</dcterms:modified>
</cp:coreProperties>
</file>