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86" r:id="rId6"/>
    <p:sldId id="287" r:id="rId7"/>
    <p:sldId id="268" r:id="rId8"/>
    <p:sldId id="265" r:id="rId9"/>
    <p:sldId id="269" r:id="rId10"/>
    <p:sldId id="271" r:id="rId11"/>
    <p:sldId id="272" r:id="rId12"/>
    <p:sldId id="270" r:id="rId13"/>
    <p:sldId id="273" r:id="rId14"/>
    <p:sldId id="277" r:id="rId15"/>
    <p:sldId id="276" r:id="rId16"/>
    <p:sldId id="278" r:id="rId17"/>
    <p:sldId id="275" r:id="rId18"/>
    <p:sldId id="279" r:id="rId19"/>
    <p:sldId id="280" r:id="rId20"/>
    <p:sldId id="281" r:id="rId21"/>
    <p:sldId id="296" r:id="rId22"/>
    <p:sldId id="282" r:id="rId23"/>
    <p:sldId id="274" r:id="rId24"/>
    <p:sldId id="284" r:id="rId25"/>
    <p:sldId id="293" r:id="rId26"/>
    <p:sldId id="295" r:id="rId27"/>
    <p:sldId id="294" r:id="rId28"/>
    <p:sldId id="297" r:id="rId29"/>
    <p:sldId id="298" r:id="rId30"/>
    <p:sldId id="299" r:id="rId31"/>
    <p:sldId id="283" r:id="rId32"/>
    <p:sldId id="285" r:id="rId33"/>
    <p:sldId id="292" r:id="rId34"/>
    <p:sldId id="262" r:id="rId35"/>
    <p:sldId id="302" r:id="rId36"/>
    <p:sldId id="300" r:id="rId37"/>
    <p:sldId id="303" r:id="rId38"/>
    <p:sldId id="306" r:id="rId39"/>
    <p:sldId id="301" r:id="rId40"/>
    <p:sldId id="307" r:id="rId41"/>
    <p:sldId id="309" r:id="rId42"/>
    <p:sldId id="308" r:id="rId43"/>
    <p:sldId id="304" r:id="rId44"/>
    <p:sldId id="305" r:id="rId45"/>
    <p:sldId id="261" r:id="rId46"/>
    <p:sldId id="28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7864" y="4293096"/>
            <a:ext cx="5688632" cy="1728192"/>
          </a:xfrm>
        </p:spPr>
        <p:txBody>
          <a:bodyPr/>
          <a:lstStyle>
            <a:lvl1pPr>
              <a:defRPr b="1">
                <a:solidFill>
                  <a:schemeClr val="tx1">
                    <a:lumMod val="65000"/>
                    <a:lumOff val="35000"/>
                  </a:schemeClr>
                </a:solidFill>
                <a:effectLst>
                  <a:outerShdw blurRad="38100" dist="38100" dir="2700000" algn="tl">
                    <a:srgbClr val="000000">
                      <a:alpha val="43137"/>
                    </a:srgbClr>
                  </a:outerShdw>
                </a:effectLst>
              </a:defRPr>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15642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tx1">
                    <a:lumMod val="65000"/>
                    <a:lumOff val="35000"/>
                  </a:schemeClr>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078804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tx1">
                    <a:lumMod val="65000"/>
                    <a:lumOff val="35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83695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0"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11"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12"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25C68B6-61C2-468F-89AB-4B9F7531AA68}" type="slidenum">
              <a:rPr lang="ru-RU" smtClean="0"/>
              <a:pPr/>
              <a:t>‹#›</a:t>
            </a:fld>
            <a:endParaRPr lang="ru-RU"/>
          </a:p>
        </p:txBody>
      </p:sp>
      <p:sp>
        <p:nvSpPr>
          <p:cNvPr id="7" name="Заголовок 1"/>
          <p:cNvSpPr>
            <a:spLocks noGrp="1"/>
          </p:cNvSpPr>
          <p:nvPr>
            <p:ph type="title"/>
          </p:nvPr>
        </p:nvSpPr>
        <p:spPr>
          <a:xfrm>
            <a:off x="2699792" y="45855"/>
            <a:ext cx="6192688" cy="1150897"/>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13" name="Текст 2"/>
          <p:cNvSpPr>
            <a:spLocks noGrp="1"/>
          </p:cNvSpPr>
          <p:nvPr>
            <p:ph idx="1"/>
          </p:nvPr>
        </p:nvSpPr>
        <p:spPr>
          <a:xfrm>
            <a:off x="2555776" y="1484784"/>
            <a:ext cx="6480720" cy="475252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xmlns="" val="1543014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chemeClr val="tx1">
                    <a:lumMod val="65000"/>
                    <a:lumOff val="3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26654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tx1">
                    <a:lumMod val="65000"/>
                    <a:lumOff val="35000"/>
                  </a:schemeClr>
                </a:solidFill>
              </a:defRPr>
            </a:lvl1pPr>
          </a:lstStyle>
          <a:p>
            <a:r>
              <a:rPr lang="ru-RU" smtClean="0"/>
              <a:t>Образец заголовка</a:t>
            </a:r>
            <a:endParaRPr lang="ru-RU" dirty="0"/>
          </a:p>
        </p:txBody>
      </p:sp>
      <p:sp>
        <p:nvSpPr>
          <p:cNvPr id="3" name="Объект 2"/>
          <p:cNvSpPr>
            <a:spLocks noGrp="1"/>
          </p:cNvSpPr>
          <p:nvPr>
            <p:ph sz="half" idx="1"/>
          </p:nvPr>
        </p:nvSpPr>
        <p:spPr>
          <a:xfrm>
            <a:off x="395536" y="1999381"/>
            <a:ext cx="4248472"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16016" y="1999381"/>
            <a:ext cx="4248472"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91339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tx1">
                    <a:lumMod val="65000"/>
                    <a:lumOff val="3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457200" y="1874813"/>
            <a:ext cx="4040188"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502048"/>
            <a:ext cx="4040188"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5025" y="1925142"/>
            <a:ext cx="4041775" cy="63976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502048"/>
            <a:ext cx="4041775" cy="39512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8" name="Нижний колонтитул 7"/>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9" name="Номер слайда 8"/>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59933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tx1">
                    <a:lumMod val="65000"/>
                    <a:lumOff val="35000"/>
                  </a:schemeClr>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4" name="Нижний колонтитул 3"/>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172457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bg1"/>
                </a:solidFill>
              </a:defRPr>
            </a:lvl1pPr>
          </a:lstStyle>
          <a:p>
            <a:fld id="{5B106E36-FD25-4E2D-B0AA-010F637433A0}" type="datetimeFigureOut">
              <a:rPr lang="ru-RU" smtClean="0"/>
              <a:pPr/>
              <a:t>12.11.2021</a:t>
            </a:fld>
            <a:endParaRPr lang="ru-RU"/>
          </a:p>
        </p:txBody>
      </p:sp>
      <p:sp>
        <p:nvSpPr>
          <p:cNvPr id="3" name="Нижний колонтитул 2"/>
          <p:cNvSpPr>
            <a:spLocks noGrp="1"/>
          </p:cNvSpPr>
          <p:nvPr>
            <p:ph type="ftr" sz="quarter" idx="11"/>
          </p:nvPr>
        </p:nvSpPr>
        <p:spPr/>
        <p:txBody>
          <a:bodyPr/>
          <a:lstStyle>
            <a:lvl1pPr>
              <a:defRPr>
                <a:solidFill>
                  <a:schemeClr val="bg1"/>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bg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615951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tx1">
                    <a:lumMod val="65000"/>
                    <a:lumOff val="35000"/>
                  </a:schemeClr>
                </a:solidFill>
              </a:defRPr>
            </a:lvl1pPr>
          </a:lstStyle>
          <a:p>
            <a:r>
              <a:rPr lang="ru-RU"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5489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tx1">
                    <a:lumMod val="65000"/>
                    <a:lumOff val="35000"/>
                  </a:schemeClr>
                </a:solidFill>
              </a:defRPr>
            </a:lvl1pPr>
          </a:lstStyle>
          <a:p>
            <a:r>
              <a:rPr lang="ru-RU"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lvl1pPr>
              <a:defRPr>
                <a:solidFill>
                  <a:schemeClr val="tx1">
                    <a:lumMod val="65000"/>
                    <a:lumOff val="3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lumMod val="65000"/>
                    <a:lumOff val="3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58605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45855"/>
            <a:ext cx="6192688" cy="115089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55776" y="1484784"/>
            <a:ext cx="6480720" cy="475252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B106E36-FD25-4E2D-B0AA-010F637433A0}" type="datetimeFigureOut">
              <a:rPr lang="ru-RU" smtClean="0"/>
              <a:pPr/>
              <a:t>12.11.2021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25C68B6-61C2-468F-89AB-4B9F7531AA68}" type="slidenum">
              <a:rPr lang="ru-RU" smtClean="0"/>
              <a:pPr/>
              <a:t>‹#›</a:t>
            </a:fld>
            <a:endParaRPr lang="ru-RU"/>
          </a:p>
        </p:txBody>
      </p:sp>
      <p:pic>
        <p:nvPicPr>
          <p:cNvPr id="7" name="Рисунок 6">
            <a:hlinkClick r:id="rId14"/>
          </p:cNvPr>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xmlns="" val="3710272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lumMod val="65000"/>
              <a:lumOff val="3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conet.ru/articles/tagged?tag=%D1%80%D1%83%D1%81%D1%81%D0%BA%D0%B8%D0%B9+%D1%8F%D0%B7%D1%8B%D0%B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u="sng" dirty="0" err="1" smtClean="0"/>
              <a:t>Вебинарный</a:t>
            </a:r>
            <a:r>
              <a:rPr lang="ru-RU" u="sng" dirty="0" smtClean="0"/>
              <a:t> курс </a:t>
            </a:r>
            <a:br>
              <a:rPr lang="ru-RU" u="sng" dirty="0" smtClean="0"/>
            </a:br>
            <a:endParaRPr lang="ru-RU" u="sng" dirty="0"/>
          </a:p>
        </p:txBody>
      </p:sp>
      <p:sp>
        <p:nvSpPr>
          <p:cNvPr id="3" name="Содержимое 2"/>
          <p:cNvSpPr>
            <a:spLocks noGrp="1"/>
          </p:cNvSpPr>
          <p:nvPr>
            <p:ph idx="1"/>
          </p:nvPr>
        </p:nvSpPr>
        <p:spPr>
          <a:xfrm>
            <a:off x="2643174" y="1428736"/>
            <a:ext cx="6393322" cy="4808576"/>
          </a:xfrm>
        </p:spPr>
        <p:txBody>
          <a:bodyPr>
            <a:normAutofit lnSpcReduction="10000"/>
          </a:bodyPr>
          <a:lstStyle/>
          <a:p>
            <a:pPr>
              <a:buNone/>
            </a:pPr>
            <a:r>
              <a:rPr lang="ru-RU" sz="2800" dirty="0" smtClean="0">
                <a:latin typeface="+mj-lt"/>
              </a:rPr>
              <a:t>«КАК написать итоговое сочинение на </a:t>
            </a:r>
          </a:p>
          <a:p>
            <a:pPr>
              <a:buNone/>
            </a:pPr>
            <a:r>
              <a:rPr lang="ru-RU" sz="2800" dirty="0" smtClean="0">
                <a:latin typeface="+mj-lt"/>
              </a:rPr>
              <a:t>10 баллов, используя для аргументации всего 6 романов»</a:t>
            </a:r>
          </a:p>
          <a:p>
            <a:pPr>
              <a:buNone/>
            </a:pPr>
            <a:r>
              <a:rPr lang="ru-RU" i="1" dirty="0" smtClean="0"/>
              <a:t>    ТЕМА  </a:t>
            </a:r>
          </a:p>
          <a:p>
            <a:pPr>
              <a:buNone/>
            </a:pPr>
            <a:r>
              <a:rPr lang="ru-RU" sz="4400" b="1" dirty="0" smtClean="0"/>
              <a:t>      «ЗАКЛЮЧЕНИЕ итогового сочинения.  КАКИМ оно должно быть?» </a:t>
            </a:r>
            <a:r>
              <a:rPr lang="ru-RU" sz="3600" dirty="0" smtClean="0"/>
              <a:t>  </a:t>
            </a:r>
            <a:endParaRPr lang="ru-RU" sz="36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Вспомним…вступление.</a:t>
            </a:r>
            <a:endParaRPr lang="ru-RU" dirty="0"/>
          </a:p>
        </p:txBody>
      </p:sp>
      <p:sp>
        <p:nvSpPr>
          <p:cNvPr id="3" name="Содержимое 2"/>
          <p:cNvSpPr>
            <a:spLocks noGrp="1"/>
          </p:cNvSpPr>
          <p:nvPr>
            <p:ph idx="1"/>
          </p:nvPr>
        </p:nvSpPr>
        <p:spPr>
          <a:xfrm>
            <a:off x="2643174" y="1000108"/>
            <a:ext cx="6393322" cy="5237204"/>
          </a:xfrm>
        </p:spPr>
        <p:txBody>
          <a:bodyPr/>
          <a:lstStyle/>
          <a:p>
            <a:pPr>
              <a:buNone/>
            </a:pPr>
            <a:r>
              <a:rPr lang="ru-RU" dirty="0" smtClean="0"/>
              <a:t>          Типы вступлений:</a:t>
            </a:r>
          </a:p>
          <a:p>
            <a:r>
              <a:rPr lang="ru-RU" b="1" dirty="0" smtClean="0"/>
              <a:t>Вступление № 1. Историческое</a:t>
            </a:r>
          </a:p>
          <a:p>
            <a:r>
              <a:rPr lang="ru-RU" b="1" dirty="0" smtClean="0"/>
              <a:t>Вступление № 2. Аналитическое</a:t>
            </a:r>
          </a:p>
          <a:p>
            <a:pPr>
              <a:buNone/>
            </a:pPr>
            <a:r>
              <a:rPr lang="ru-RU" b="1" dirty="0" smtClean="0"/>
              <a:t>    Вступление №3.Биографическое</a:t>
            </a:r>
          </a:p>
          <a:p>
            <a:pPr>
              <a:buNone/>
            </a:pPr>
            <a:r>
              <a:rPr lang="ru-RU" dirty="0" smtClean="0"/>
              <a:t>    </a:t>
            </a:r>
            <a:r>
              <a:rPr lang="ru-RU" b="1" dirty="0" smtClean="0"/>
              <a:t>Вступление № 4. Цитатное</a:t>
            </a:r>
          </a:p>
          <a:p>
            <a:pPr>
              <a:buNone/>
            </a:pPr>
            <a:r>
              <a:rPr lang="ru-RU" dirty="0" smtClean="0"/>
              <a:t>    </a:t>
            </a:r>
            <a:r>
              <a:rPr lang="ru-RU" b="1" dirty="0" smtClean="0"/>
              <a:t>Вступление № 5. Личностное</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Вспомним…вступление.</a:t>
            </a:r>
            <a:endParaRPr lang="ru-RU" dirty="0"/>
          </a:p>
        </p:txBody>
      </p:sp>
      <p:sp>
        <p:nvSpPr>
          <p:cNvPr id="3" name="Содержимое 2"/>
          <p:cNvSpPr>
            <a:spLocks noGrp="1"/>
          </p:cNvSpPr>
          <p:nvPr>
            <p:ph idx="1"/>
          </p:nvPr>
        </p:nvSpPr>
        <p:spPr>
          <a:xfrm>
            <a:off x="2571736" y="1071546"/>
            <a:ext cx="6464760" cy="5165766"/>
          </a:xfrm>
        </p:spPr>
        <p:txBody>
          <a:bodyPr/>
          <a:lstStyle/>
          <a:p>
            <a:r>
              <a:rPr lang="ru-RU" dirty="0" smtClean="0"/>
              <a:t>Типы вступлений:</a:t>
            </a:r>
          </a:p>
          <a:p>
            <a:r>
              <a:rPr lang="ru-RU" b="1" dirty="0" smtClean="0"/>
              <a:t>Вступление № 1. Историческое</a:t>
            </a:r>
          </a:p>
          <a:p>
            <a:r>
              <a:rPr lang="ru-RU" b="1" dirty="0" smtClean="0"/>
              <a:t>Вступление № 2. Аналитическое</a:t>
            </a:r>
          </a:p>
          <a:p>
            <a:pPr>
              <a:buNone/>
            </a:pPr>
            <a:r>
              <a:rPr lang="ru-RU" b="1" dirty="0" smtClean="0"/>
              <a:t>    Вступление № 3.Биографическое</a:t>
            </a:r>
          </a:p>
          <a:p>
            <a:pPr>
              <a:buNone/>
            </a:pPr>
            <a:r>
              <a:rPr lang="ru-RU" dirty="0" smtClean="0"/>
              <a:t>    </a:t>
            </a:r>
            <a:r>
              <a:rPr lang="ru-RU" b="1" dirty="0" smtClean="0"/>
              <a:t>Вступление № 4. Цитатное</a:t>
            </a:r>
          </a:p>
          <a:p>
            <a:pPr>
              <a:buNone/>
            </a:pPr>
            <a:r>
              <a:rPr lang="ru-RU" dirty="0" smtClean="0"/>
              <a:t>    </a:t>
            </a:r>
            <a:r>
              <a:rPr lang="ru-RU" dirty="0" smtClean="0">
                <a:solidFill>
                  <a:srgbClr val="FF0000"/>
                </a:solidFill>
              </a:rPr>
              <a:t>Вступление № 5. Личностное</a:t>
            </a:r>
            <a:endParaRPr lang="ru-RU"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 – это…</a:t>
            </a:r>
            <a:endParaRPr lang="ru-RU" dirty="0"/>
          </a:p>
        </p:txBody>
      </p:sp>
      <p:sp>
        <p:nvSpPr>
          <p:cNvPr id="3" name="Содержимое 2"/>
          <p:cNvSpPr>
            <a:spLocks noGrp="1"/>
          </p:cNvSpPr>
          <p:nvPr>
            <p:ph idx="1"/>
          </p:nvPr>
        </p:nvSpPr>
        <p:spPr/>
        <p:txBody>
          <a:bodyPr/>
          <a:lstStyle/>
          <a:p>
            <a:endParaRPr lang="ru-RU" dirty="0" smtClean="0"/>
          </a:p>
          <a:p>
            <a:r>
              <a:rPr lang="ru-RU" b="1" dirty="0" smtClean="0"/>
              <a:t>Заключение </a:t>
            </a:r>
            <a:r>
              <a:rPr lang="ru-RU" dirty="0" smtClean="0"/>
              <a:t>- это последняя часть вашего сочинения, оно подводит итог вашей работе, логически завершая ваши размышления.</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заключения</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№1. Обобщение написанного</a:t>
            </a:r>
          </a:p>
          <a:p>
            <a:r>
              <a:rPr lang="ru-RU" b="1" u="sng" dirty="0" smtClean="0"/>
              <a:t>Тема: </a:t>
            </a:r>
            <a:r>
              <a:rPr lang="ru-RU" dirty="0" smtClean="0"/>
              <a:t>Какие ориентиры помогают не заблудиться на жизненном пути?</a:t>
            </a:r>
          </a:p>
          <a:p>
            <a:pPr>
              <a:buNone/>
            </a:pPr>
            <a:r>
              <a:rPr lang="ru-RU" dirty="0" smtClean="0"/>
              <a:t>     </a:t>
            </a:r>
            <a:r>
              <a:rPr lang="ru-RU" b="1" u="sng" dirty="0" smtClean="0"/>
              <a:t>Тезис: </a:t>
            </a:r>
          </a:p>
          <a:p>
            <a:pPr>
              <a:buNone/>
            </a:pPr>
            <a:r>
              <a:rPr lang="ru-RU" dirty="0" smtClean="0"/>
              <a:t>Не заблудиться на жизненном пути помогают нравственные ориентиры добра, милосердия, чести и достоинства, правды и справедливости. </a:t>
            </a:r>
          </a:p>
          <a:p>
            <a:r>
              <a:rPr lang="ru-RU" b="1" u="sng" dirty="0" smtClean="0"/>
              <a:t>Вывод:  </a:t>
            </a:r>
          </a:p>
          <a:p>
            <a:r>
              <a:rPr lang="ru-RU" dirty="0" smtClean="0"/>
              <a:t>Таким образом, мы можем сказать, что на жизненном пути помогают не заблудиться  высокие цели, которые связаны с категориями нравственности.</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типа №1</a:t>
            </a:r>
            <a:endParaRPr lang="ru-RU" dirty="0"/>
          </a:p>
        </p:txBody>
      </p:sp>
      <p:sp>
        <p:nvSpPr>
          <p:cNvPr id="3" name="Содержимое 2"/>
          <p:cNvSpPr>
            <a:spLocks noGrp="1"/>
          </p:cNvSpPr>
          <p:nvPr>
            <p:ph idx="1"/>
          </p:nvPr>
        </p:nvSpPr>
        <p:spPr/>
        <p:txBody>
          <a:bodyPr>
            <a:normAutofit fontScale="92500" lnSpcReduction="20000"/>
          </a:bodyPr>
          <a:lstStyle/>
          <a:p>
            <a:r>
              <a:rPr lang="ru-RU" b="1" dirty="0" smtClean="0"/>
              <a:t>Обобщение написанного </a:t>
            </a:r>
            <a:r>
              <a:rPr lang="ru-RU" dirty="0" smtClean="0"/>
              <a:t>- самый распространенный способ закончить сочинение. Однако одновременно это и </a:t>
            </a:r>
            <a:r>
              <a:rPr lang="ru-RU" b="1" dirty="0" smtClean="0"/>
              <a:t>самый</a:t>
            </a:r>
          </a:p>
          <a:p>
            <a:r>
              <a:rPr lang="ru-RU" b="1" dirty="0" smtClean="0"/>
              <a:t>трудный способ</a:t>
            </a:r>
            <a:r>
              <a:rPr lang="ru-RU" dirty="0" smtClean="0"/>
              <a:t>, т.к. сложно, с одной стороны, </a:t>
            </a:r>
          </a:p>
          <a:p>
            <a:r>
              <a:rPr lang="ru-RU" b="1" dirty="0" smtClean="0"/>
              <a:t>не продублировать </a:t>
            </a:r>
            <a:r>
              <a:rPr lang="ru-RU" dirty="0" smtClean="0"/>
              <a:t>в выводе то, о чем уже было сказано во вступлении, и, с другой стороны</a:t>
            </a:r>
            <a:r>
              <a:rPr lang="ru-RU" b="1" dirty="0" smtClean="0"/>
              <a:t>,</a:t>
            </a:r>
          </a:p>
          <a:p>
            <a:r>
              <a:rPr lang="ru-RU" b="1" dirty="0" smtClean="0"/>
              <a:t> не уйти в сторону </a:t>
            </a:r>
            <a:r>
              <a:rPr lang="ru-RU" dirty="0" smtClean="0"/>
              <a:t>от темы сочинения.</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заключения</a:t>
            </a:r>
            <a:endParaRPr lang="ru-RU" dirty="0"/>
          </a:p>
        </p:txBody>
      </p:sp>
      <p:sp>
        <p:nvSpPr>
          <p:cNvPr id="3" name="Содержимое 2"/>
          <p:cNvSpPr>
            <a:spLocks noGrp="1"/>
          </p:cNvSpPr>
          <p:nvPr>
            <p:ph idx="1"/>
          </p:nvPr>
        </p:nvSpPr>
        <p:spPr>
          <a:xfrm>
            <a:off x="2571736" y="1285860"/>
            <a:ext cx="6464760" cy="4951452"/>
          </a:xfrm>
        </p:spPr>
        <p:txBody>
          <a:bodyPr>
            <a:normAutofit fontScale="70000" lnSpcReduction="20000"/>
          </a:bodyPr>
          <a:lstStyle/>
          <a:p>
            <a:r>
              <a:rPr lang="ru-RU" b="1" dirty="0" smtClean="0"/>
              <a:t>№ 2. Призыв к читателю </a:t>
            </a:r>
          </a:p>
          <a:p>
            <a:r>
              <a:rPr lang="ru-RU" b="1" dirty="0" smtClean="0"/>
              <a:t>Тема: </a:t>
            </a:r>
            <a:r>
              <a:rPr lang="ru-RU" dirty="0" smtClean="0"/>
              <a:t>Почему так важно бережно относиться  к природе?</a:t>
            </a:r>
          </a:p>
          <a:p>
            <a:r>
              <a:rPr lang="ru-RU" b="1" dirty="0" smtClean="0"/>
              <a:t>Тезис</a:t>
            </a:r>
            <a:r>
              <a:rPr lang="ru-RU" dirty="0" smtClean="0"/>
              <a:t>: Необходимо защищать и охранять природу, которая давно ждёт этого от человека. Ведь экологическая проблема стала глобальной, значит, люди уже настолько нанесли много ущерба природе, что только сообща, всем миром можно помочь ей, а значит, и самим себе.</a:t>
            </a:r>
          </a:p>
          <a:p>
            <a:r>
              <a:rPr lang="ru-RU" b="1" dirty="0" smtClean="0"/>
              <a:t>Вывод:</a:t>
            </a:r>
          </a:p>
          <a:p>
            <a:r>
              <a:rPr lang="ru-RU" dirty="0" smtClean="0"/>
              <a:t>В заключение хочется призвать людей не забывать о том, что природа - наша мать, которая дает нам все необходимое для жизни. Без нее мы не смогли бы существовать. И поэтому наш долг - отвечать ей добром на добро. Давайте заботиться о ее сохранении, бережно относиться ко всему, что нас окружает.</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типа №2</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Это еще один достаточно распространенный вариант концовки. Здесь желательно </a:t>
            </a:r>
          </a:p>
          <a:p>
            <a:r>
              <a:rPr lang="ru-RU" b="1" dirty="0" smtClean="0"/>
              <a:t>НЕ   использовать глаголы 2 лица </a:t>
            </a:r>
            <a:r>
              <a:rPr lang="ru-RU" dirty="0" smtClean="0"/>
              <a:t>типа «берегите», «уважайте», «помните».</a:t>
            </a:r>
          </a:p>
          <a:p>
            <a:r>
              <a:rPr lang="ru-RU" dirty="0" smtClean="0"/>
              <a:t> Почему? Каждое сочинение имеет адресата – того, кто его прочитает и к кому будут</a:t>
            </a:r>
          </a:p>
          <a:p>
            <a:r>
              <a:rPr lang="ru-RU" dirty="0" smtClean="0"/>
              <a:t>обращены призывы. В нашем случае это учитель, который будет проверять работу.</a:t>
            </a:r>
          </a:p>
          <a:p>
            <a:r>
              <a:rPr lang="ru-RU" dirty="0" smtClean="0"/>
              <a:t>Получается, что именно его мы и призываем беречь, помнить и т.д. </a:t>
            </a:r>
            <a:r>
              <a:rPr lang="ru-RU" b="1" dirty="0" smtClean="0"/>
              <a:t>Это не этично. </a:t>
            </a:r>
            <a:r>
              <a:rPr lang="ru-RU" dirty="0" smtClean="0"/>
              <a:t>Поэтому лучше использовать слово «давайте»: </a:t>
            </a:r>
          </a:p>
          <a:p>
            <a:r>
              <a:rPr lang="ru-RU" dirty="0" smtClean="0"/>
              <a:t>НАПРИМЕР, «давайте беречь природу», «давайте помнить о ветеранах». </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45855"/>
            <a:ext cx="6015612" cy="954253"/>
          </a:xfrm>
        </p:spPr>
        <p:txBody>
          <a:bodyPr/>
          <a:lstStyle/>
          <a:p>
            <a:r>
              <a:rPr lang="ru-RU" dirty="0" smtClean="0"/>
              <a:t>Типы заключения</a:t>
            </a:r>
            <a:endParaRPr lang="ru-RU" dirty="0"/>
          </a:p>
        </p:txBody>
      </p:sp>
      <p:sp>
        <p:nvSpPr>
          <p:cNvPr id="3" name="Содержимое 2"/>
          <p:cNvSpPr>
            <a:spLocks noGrp="1"/>
          </p:cNvSpPr>
          <p:nvPr>
            <p:ph idx="1"/>
          </p:nvPr>
        </p:nvSpPr>
        <p:spPr>
          <a:xfrm>
            <a:off x="2428860" y="1000108"/>
            <a:ext cx="6607636" cy="5237204"/>
          </a:xfrm>
        </p:spPr>
        <p:txBody>
          <a:bodyPr>
            <a:normAutofit fontScale="62500" lnSpcReduction="20000"/>
          </a:bodyPr>
          <a:lstStyle/>
          <a:p>
            <a:r>
              <a:rPr lang="ru-RU" sz="3800" b="1" dirty="0" smtClean="0"/>
              <a:t>№3. Выражение надежды</a:t>
            </a:r>
          </a:p>
          <a:p>
            <a:endParaRPr lang="ru-RU" b="1" dirty="0" smtClean="0"/>
          </a:p>
          <a:p>
            <a:r>
              <a:rPr lang="ru-RU" b="1" dirty="0" smtClean="0"/>
              <a:t>Тема</a:t>
            </a:r>
            <a:r>
              <a:rPr lang="ru-RU" dirty="0" smtClean="0"/>
              <a:t>: "В каких ситуациях раскрываются понятия чести и бесчестия?"</a:t>
            </a:r>
          </a:p>
          <a:p>
            <a:endParaRPr lang="ru-RU" dirty="0" smtClean="0"/>
          </a:p>
          <a:p>
            <a:r>
              <a:rPr lang="ru-RU" b="1" dirty="0" smtClean="0"/>
              <a:t>Тезис</a:t>
            </a:r>
            <a:r>
              <a:rPr lang="ru-RU" dirty="0" smtClean="0"/>
              <a:t>: Размышляя над этим вопросом, считаю, что оба эти понятия раскрываются, как правило, в ситуации нравственного выбора. Так, в военное время солдат может оказаться перед лицом смерти. Он может принять смерть с достоинством, сохранив верность долгу и не запятнав воинской чести. В то же время он может попытаться спасти свою жизнь, ступив на путь предательства.</a:t>
            </a:r>
          </a:p>
          <a:p>
            <a:pPr>
              <a:buNone/>
            </a:pPr>
            <a:r>
              <a:rPr lang="ru-RU" b="1" dirty="0" smtClean="0"/>
              <a:t>       Вывод:</a:t>
            </a:r>
          </a:p>
          <a:p>
            <a:r>
              <a:rPr lang="ru-RU" dirty="0" smtClean="0"/>
              <a:t>Подводя итоги сказанному, хочется выразить надежду на то, что мы в любой ситуации будем помнить о чести и достоинстве, сумеем преодолеть душевную слабость, не позволим себе пасть духом. </a:t>
            </a:r>
          </a:p>
          <a:p>
            <a:r>
              <a:rPr lang="ru-RU" dirty="0" smtClean="0"/>
              <a:t>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типа №3</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Это один из самых </a:t>
            </a:r>
            <a:r>
              <a:rPr lang="ru-RU" b="1" dirty="0" smtClean="0"/>
              <a:t>выигрышных вариантов</a:t>
            </a:r>
            <a:r>
              <a:rPr lang="ru-RU" dirty="0" smtClean="0"/>
              <a:t> заключительной части, т.к. позволяет избежать дублирования мысли, этических и логических ошибок. </a:t>
            </a:r>
          </a:p>
          <a:p>
            <a:r>
              <a:rPr lang="ru-RU" b="1" dirty="0" smtClean="0"/>
              <a:t>Важно: </a:t>
            </a:r>
            <a:r>
              <a:rPr lang="ru-RU" dirty="0" smtClean="0"/>
              <a:t>выражать</a:t>
            </a:r>
          </a:p>
          <a:p>
            <a:r>
              <a:rPr lang="ru-RU" dirty="0" smtClean="0"/>
              <a:t>надежду нужно на что-нибудь позитивное. Писать: «Хочется надеяться, что природа</a:t>
            </a:r>
          </a:p>
          <a:p>
            <a:r>
              <a:rPr lang="ru-RU" dirty="0" smtClean="0"/>
              <a:t>отомстит за себя и все люди умрут», - не стоит, сами понимаете.</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заключения</a:t>
            </a:r>
            <a:endParaRPr lang="ru-RU" dirty="0"/>
          </a:p>
        </p:txBody>
      </p:sp>
      <p:sp>
        <p:nvSpPr>
          <p:cNvPr id="3" name="Содержимое 2"/>
          <p:cNvSpPr>
            <a:spLocks noGrp="1"/>
          </p:cNvSpPr>
          <p:nvPr>
            <p:ph idx="1"/>
          </p:nvPr>
        </p:nvSpPr>
        <p:spPr/>
        <p:txBody>
          <a:bodyPr>
            <a:normAutofit fontScale="70000" lnSpcReduction="20000"/>
          </a:bodyPr>
          <a:lstStyle/>
          <a:p>
            <a:r>
              <a:rPr lang="ru-RU" sz="3800" b="1" dirty="0" smtClean="0"/>
              <a:t>№4. Цитата. </a:t>
            </a:r>
          </a:p>
          <a:p>
            <a:r>
              <a:rPr lang="ru-RU" b="1" dirty="0" smtClean="0"/>
              <a:t>Тема:  </a:t>
            </a:r>
            <a:r>
              <a:rPr lang="ru-RU" dirty="0" smtClean="0"/>
              <a:t>Какое значение имеет дружба в жизни человека?</a:t>
            </a:r>
          </a:p>
          <a:p>
            <a:r>
              <a:rPr lang="ru-RU" b="1" dirty="0" smtClean="0"/>
              <a:t>Тезис:</a:t>
            </a:r>
          </a:p>
          <a:p>
            <a:r>
              <a:rPr lang="ru-RU" dirty="0" smtClean="0"/>
              <a:t> Дружба  имеет важное значение, так как она воспитывает характер и высоконравственные качества, такие как доброта, взаимопомощь, преданность, сочувствие, главное, чтобы дружба была настоящей.</a:t>
            </a:r>
          </a:p>
          <a:p>
            <a:pPr>
              <a:buNone/>
            </a:pPr>
            <a:r>
              <a:rPr lang="ru-RU" dirty="0" smtClean="0"/>
              <a:t>    </a:t>
            </a:r>
            <a:r>
              <a:rPr lang="ru-RU" b="1" dirty="0" smtClean="0"/>
              <a:t>Вывод:</a:t>
            </a:r>
          </a:p>
          <a:p>
            <a:r>
              <a:rPr lang="ru-RU" dirty="0" smtClean="0"/>
              <a:t>Таким образом, дружба имеет огромное значение в жизни человека. Недаром Цицерон утверждал: «В мире нет ничего лучше и приятнее дружбы; исключить из жизни дружбу — все равно что лишить мир солнечного света».</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Цель –движение к зачету – к 20 баллам!</a:t>
            </a:r>
            <a:endParaRPr lang="ru-RU" dirty="0"/>
          </a:p>
        </p:txBody>
      </p:sp>
      <p:sp>
        <p:nvSpPr>
          <p:cNvPr id="3" name="Содержимое 2"/>
          <p:cNvSpPr>
            <a:spLocks noGrp="1"/>
          </p:cNvSpPr>
          <p:nvPr>
            <p:ph idx="1"/>
          </p:nvPr>
        </p:nvSpPr>
        <p:spPr/>
        <p:txBody>
          <a:bodyPr/>
          <a:lstStyle/>
          <a:p>
            <a:r>
              <a:rPr lang="ru-RU" dirty="0" smtClean="0"/>
              <a:t>Кто как и с разной скоростью…</a:t>
            </a:r>
            <a:endParaRPr lang="ru-RU" dirty="0"/>
          </a:p>
        </p:txBody>
      </p:sp>
      <p:pic>
        <p:nvPicPr>
          <p:cNvPr id="4" name="Рисунок 3" descr="кто как.jpg"/>
          <p:cNvPicPr>
            <a:picLocks noChangeAspect="1"/>
          </p:cNvPicPr>
          <p:nvPr/>
        </p:nvPicPr>
        <p:blipFill>
          <a:blip r:embed="rId2"/>
          <a:stretch>
            <a:fillRect/>
          </a:stretch>
        </p:blipFill>
        <p:spPr>
          <a:xfrm>
            <a:off x="1571604" y="2285992"/>
            <a:ext cx="7358082" cy="42046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типа №4</a:t>
            </a:r>
            <a:endParaRPr lang="ru-RU" dirty="0"/>
          </a:p>
        </p:txBody>
      </p:sp>
      <p:sp>
        <p:nvSpPr>
          <p:cNvPr id="3" name="Содержимое 2"/>
          <p:cNvSpPr>
            <a:spLocks noGrp="1"/>
          </p:cNvSpPr>
          <p:nvPr>
            <p:ph idx="1"/>
          </p:nvPr>
        </p:nvSpPr>
        <p:spPr/>
        <p:txBody>
          <a:bodyPr>
            <a:normAutofit fontScale="85000" lnSpcReduction="20000"/>
          </a:bodyPr>
          <a:lstStyle/>
          <a:p>
            <a:r>
              <a:rPr lang="ru-RU" b="1" dirty="0" smtClean="0"/>
              <a:t>Это ОРИГИНАЛЬНОЕ заключение. НО Цитата должна подходить  по смыслу</a:t>
            </a:r>
            <a:r>
              <a:rPr lang="ru-RU" dirty="0" smtClean="0"/>
              <a:t>. Можно запастись заранее цитатами по всем тематическим направлениям, может, какая-нибудь подойдет. </a:t>
            </a:r>
          </a:p>
          <a:p>
            <a:r>
              <a:rPr lang="ru-RU" b="1" dirty="0" smtClean="0"/>
              <a:t>Важно</a:t>
            </a:r>
            <a:r>
              <a:rPr lang="ru-RU" dirty="0" smtClean="0"/>
              <a:t>: смысл цитаты обязательно должен соответствовать главной мысли сочинения. Нельзя использовать</a:t>
            </a:r>
          </a:p>
          <a:p>
            <a:r>
              <a:rPr lang="ru-RU" dirty="0" smtClean="0"/>
              <a:t>цитату только потому, что в ней встречается ключевое слово, (например, в сочинении о</a:t>
            </a:r>
          </a:p>
          <a:p>
            <a:r>
              <a:rPr lang="ru-RU" dirty="0" smtClean="0"/>
              <a:t>природе цитата со словом «природа») и не учитывать ее общий смысл.</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Перерыв!</a:t>
            </a:r>
            <a:endParaRPr lang="ru-RU" dirty="0"/>
          </a:p>
        </p:txBody>
      </p:sp>
      <p:sp>
        <p:nvSpPr>
          <p:cNvPr id="3" name="Содержимое 2"/>
          <p:cNvSpPr>
            <a:spLocks noGrp="1"/>
          </p:cNvSpPr>
          <p:nvPr>
            <p:ph idx="1"/>
          </p:nvPr>
        </p:nvSpPr>
        <p:spPr/>
        <p:txBody>
          <a:bodyPr/>
          <a:lstStyle/>
          <a:p>
            <a:endParaRPr lang="ru-RU" dirty="0" smtClean="0"/>
          </a:p>
          <a:p>
            <a:pPr>
              <a:buNone/>
            </a:pPr>
            <a:r>
              <a:rPr lang="ru-RU" dirty="0" smtClean="0"/>
              <a:t> Пьем </a:t>
            </a:r>
          </a:p>
          <a:p>
            <a:pPr>
              <a:buNone/>
            </a:pPr>
            <a:r>
              <a:rPr lang="ru-RU" dirty="0" smtClean="0"/>
              <a:t>Чистую</a:t>
            </a:r>
          </a:p>
          <a:p>
            <a:pPr>
              <a:buNone/>
            </a:pPr>
            <a:r>
              <a:rPr lang="ru-RU" dirty="0" smtClean="0"/>
              <a:t> воду!!!</a:t>
            </a:r>
          </a:p>
          <a:p>
            <a:r>
              <a:rPr lang="ru-RU" dirty="0" smtClean="0"/>
              <a:t>И </a:t>
            </a:r>
          </a:p>
          <a:p>
            <a:r>
              <a:rPr lang="ru-RU" dirty="0" smtClean="0"/>
              <a:t>поехали!</a:t>
            </a:r>
            <a:endParaRPr lang="ru-RU" dirty="0"/>
          </a:p>
        </p:txBody>
      </p:sp>
      <p:pic>
        <p:nvPicPr>
          <p:cNvPr id="4" name="Рисунок 3" descr="вода.jpg"/>
          <p:cNvPicPr>
            <a:picLocks noChangeAspect="1"/>
          </p:cNvPicPr>
          <p:nvPr/>
        </p:nvPicPr>
        <p:blipFill>
          <a:blip r:embed="rId2"/>
          <a:stretch>
            <a:fillRect/>
          </a:stretch>
        </p:blipFill>
        <p:spPr>
          <a:xfrm>
            <a:off x="4643438" y="1357298"/>
            <a:ext cx="4147492" cy="523102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Задание</a:t>
            </a:r>
            <a:br>
              <a:rPr lang="ru-RU" dirty="0" smtClean="0"/>
            </a:br>
            <a:endParaRPr lang="ru-RU" dirty="0"/>
          </a:p>
        </p:txBody>
      </p:sp>
      <p:sp>
        <p:nvSpPr>
          <p:cNvPr id="3" name="Содержимое 2"/>
          <p:cNvSpPr>
            <a:spLocks noGrp="1"/>
          </p:cNvSpPr>
          <p:nvPr>
            <p:ph idx="1"/>
          </p:nvPr>
        </p:nvSpPr>
        <p:spPr>
          <a:xfrm>
            <a:off x="2571736" y="1142984"/>
            <a:ext cx="6464760" cy="5094328"/>
          </a:xfrm>
        </p:spPr>
        <p:txBody>
          <a:bodyPr>
            <a:normAutofit fontScale="92500" lnSpcReduction="10000"/>
          </a:bodyPr>
          <a:lstStyle/>
          <a:p>
            <a:r>
              <a:rPr lang="ru-RU" dirty="0" smtClean="0"/>
              <a:t>Тема: </a:t>
            </a:r>
            <a:r>
              <a:rPr lang="ru-RU" u="sng" dirty="0" smtClean="0"/>
              <a:t>Необходимо ли ошибаться, чтобы найти верный путь?</a:t>
            </a:r>
          </a:p>
          <a:p>
            <a:pPr>
              <a:buNone/>
            </a:pPr>
            <a:r>
              <a:rPr lang="ru-RU" sz="2400" b="1" dirty="0" smtClean="0"/>
              <a:t>ВЫБРАТЬ правильную цитату.</a:t>
            </a:r>
          </a:p>
          <a:p>
            <a:r>
              <a:rPr lang="ru-RU" sz="2400" dirty="0" smtClean="0"/>
              <a:t>Тот, кто действительно имеет авторитет, не боится признать свою ошибку.</a:t>
            </a:r>
          </a:p>
          <a:p>
            <a:r>
              <a:rPr lang="ru-RU" sz="2400" i="1" dirty="0" smtClean="0"/>
              <a:t>              Бертран Рассел</a:t>
            </a:r>
            <a:endParaRPr lang="ru-RU" sz="2400" dirty="0" smtClean="0"/>
          </a:p>
          <a:p>
            <a:pPr>
              <a:buNone/>
            </a:pPr>
            <a:r>
              <a:rPr lang="ru-RU" sz="2400" dirty="0" smtClean="0"/>
              <a:t>     Никогда не ошибается тот, кто ничего не делает.                       </a:t>
            </a:r>
            <a:r>
              <a:rPr lang="ru-RU" sz="2400" i="1" dirty="0" smtClean="0"/>
              <a:t>Теодор Рузвельт</a:t>
            </a:r>
          </a:p>
          <a:p>
            <a:r>
              <a:rPr lang="ru-RU" sz="2400" dirty="0" smtClean="0"/>
              <a:t>Тот, кто думает, что может обойтись без других, сильно ошибается; но тот, кто думает, что другие не могут обойтись без него, ошибается еще сильнее.</a:t>
            </a:r>
          </a:p>
          <a:p>
            <a:r>
              <a:rPr lang="ru-RU" sz="2400" i="1" dirty="0" smtClean="0"/>
              <a:t>                 Франсуа Ларошфуко</a:t>
            </a:r>
            <a:endParaRPr lang="ru-RU" sz="2400" dirty="0" smtClean="0"/>
          </a:p>
          <a:p>
            <a:endParaRPr lang="ru-RU" sz="2400" dirty="0" smtClean="0"/>
          </a:p>
          <a:p>
            <a:pPr>
              <a:buNone/>
            </a:pPr>
            <a:endParaRPr lang="ru-RU" sz="2400" b="1" dirty="0" smtClean="0"/>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Какого типа это заключение?</a:t>
            </a:r>
            <a:br>
              <a:rPr lang="ru-RU" sz="3200" dirty="0" smtClean="0"/>
            </a:br>
            <a:r>
              <a:rPr lang="ru-RU" sz="3200" dirty="0" smtClean="0"/>
              <a:t>1, 2, 3, 4 ?</a:t>
            </a:r>
            <a:endParaRPr lang="ru-RU" sz="3200" dirty="0"/>
          </a:p>
        </p:txBody>
      </p:sp>
      <p:sp>
        <p:nvSpPr>
          <p:cNvPr id="3" name="Содержимое 2"/>
          <p:cNvSpPr>
            <a:spLocks noGrp="1"/>
          </p:cNvSpPr>
          <p:nvPr>
            <p:ph idx="1"/>
          </p:nvPr>
        </p:nvSpPr>
        <p:spPr/>
        <p:txBody>
          <a:bodyPr>
            <a:normAutofit fontScale="92500" lnSpcReduction="20000"/>
          </a:bodyPr>
          <a:lstStyle/>
          <a:p>
            <a:r>
              <a:rPr lang="ru-RU" dirty="0" smtClean="0"/>
              <a:t>Каждому человеку в жизни приходится делать выбор, но решения, которые мы принимаем, не всегда оказываются правильными. Важно помнить, что от выбора жизненного пути зависит дальнейшая судьба, становление человека как личности. Конечно же, всегда хочется идти своей дорогой, которая приведет к желаемой цели и будет соответствовать нашей индивидуальности. </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Ваш выбор заключения?</a:t>
            </a:r>
            <a:br>
              <a:rPr lang="ru-RU" dirty="0" smtClean="0"/>
            </a:br>
            <a:endParaRPr lang="ru-RU" dirty="0"/>
          </a:p>
        </p:txBody>
      </p:sp>
      <p:sp>
        <p:nvSpPr>
          <p:cNvPr id="3" name="Содержимое 2"/>
          <p:cNvSpPr>
            <a:spLocks noGrp="1"/>
          </p:cNvSpPr>
          <p:nvPr>
            <p:ph idx="1"/>
          </p:nvPr>
        </p:nvSpPr>
        <p:spPr/>
        <p:txBody>
          <a:bodyPr/>
          <a:lstStyle/>
          <a:p>
            <a:r>
              <a:rPr lang="ru-RU" dirty="0" smtClean="0"/>
              <a:t> </a:t>
            </a:r>
          </a:p>
          <a:p>
            <a:endParaRPr lang="ru-RU" dirty="0" smtClean="0"/>
          </a:p>
          <a:p>
            <a:r>
              <a:rPr lang="ru-RU" dirty="0" smtClean="0"/>
              <a:t>Какой тип понятен и близок Вам?</a:t>
            </a:r>
          </a:p>
          <a:p>
            <a:r>
              <a:rPr lang="ru-RU" dirty="0" smtClean="0"/>
              <a:t>Напишите в чат.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Почему незачет?</a:t>
            </a:r>
            <a:endParaRPr lang="ru-RU" dirty="0"/>
          </a:p>
        </p:txBody>
      </p:sp>
      <p:sp>
        <p:nvSpPr>
          <p:cNvPr id="3" name="Содержимое 2"/>
          <p:cNvSpPr>
            <a:spLocks noGrp="1"/>
          </p:cNvSpPr>
          <p:nvPr>
            <p:ph sz="half" idx="1"/>
          </p:nvPr>
        </p:nvSpPr>
        <p:spPr>
          <a:xfrm>
            <a:off x="1142976" y="1285860"/>
            <a:ext cx="3786214" cy="5572140"/>
          </a:xfrm>
        </p:spPr>
        <p:txBody>
          <a:bodyPr>
            <a:noAutofit/>
          </a:bodyPr>
          <a:lstStyle/>
          <a:p>
            <a:r>
              <a:rPr lang="ru-RU" sz="1400" dirty="0" smtClean="0"/>
              <a:t>                           Пример сочинения</a:t>
            </a:r>
          </a:p>
          <a:p>
            <a:r>
              <a:rPr lang="ru-RU" sz="1400" dirty="0" smtClean="0"/>
              <a:t> </a:t>
            </a:r>
            <a:r>
              <a:rPr lang="ru-RU" sz="1400" b="1" dirty="0" smtClean="0"/>
              <a:t>              «Чем можно пожертвовать ради    любимого        человека?»</a:t>
            </a:r>
          </a:p>
          <a:p>
            <a:r>
              <a:rPr lang="ru-RU" sz="1400" dirty="0" smtClean="0"/>
              <a:t>     Самопожертвование — готовность пожертвовать собой, ради любимого человека. Люди готовые к этому, чаще всего обладают  такими чертами характера, как доброта ,сострадание, смелость. Об этой проблеме размышляли многие авторы.      </a:t>
            </a:r>
          </a:p>
          <a:p>
            <a:r>
              <a:rPr lang="ru-RU" sz="1400" dirty="0" smtClean="0"/>
              <a:t>     А.С.Пушкин в произведении "Капитанская дочка" показывает наглядный пример самопожертвования. Главный герой Петр Гринев  добрый и отзывчивый человек, жертвовал собой, ради любви к Марье Мироновой, тем самым подвергая свою жизнь опасности. Он заступается за честь любимой девушки, вызывая на дуэль Швабрина, где и получает ранение. Это говорит нам о том, что   Петр Гринев своими поступками показал, готовность вытерпеть что угодно ради любимого человека.</a:t>
            </a:r>
          </a:p>
          <a:p>
            <a:r>
              <a:rPr lang="ru-RU" sz="1400" dirty="0" smtClean="0"/>
              <a:t>     </a:t>
            </a:r>
            <a:endParaRPr lang="ru-RU" sz="1400" dirty="0"/>
          </a:p>
        </p:txBody>
      </p:sp>
      <p:sp>
        <p:nvSpPr>
          <p:cNvPr id="5" name="Содержимое 4"/>
          <p:cNvSpPr>
            <a:spLocks noGrp="1"/>
          </p:cNvSpPr>
          <p:nvPr>
            <p:ph sz="half" idx="2"/>
          </p:nvPr>
        </p:nvSpPr>
        <p:spPr>
          <a:xfrm>
            <a:off x="4429124" y="1285860"/>
            <a:ext cx="4572032" cy="5286412"/>
          </a:xfrm>
        </p:spPr>
        <p:txBody>
          <a:bodyPr>
            <a:normAutofit fontScale="47500" lnSpcReduction="20000"/>
          </a:bodyPr>
          <a:lstStyle/>
          <a:p>
            <a:r>
              <a:rPr lang="ru-RU" sz="2900" dirty="0" smtClean="0"/>
              <a:t>Тоже самое можно сказать и про Машу Миронову, хрупкую, но смелую девушку, которая  решается на отважный поступок. Она одна едет  к императрице, чтобы попросить милости, для своего жениха, тем самым, спасает Петра от позора и ссылки.</a:t>
            </a:r>
          </a:p>
          <a:p>
            <a:r>
              <a:rPr lang="ru-RU" sz="2900" dirty="0" smtClean="0"/>
              <a:t>     Так, мы можем сделать вывод, что оба героя готовы были на всё ради друг друга, не задумываясь о последствиях.  </a:t>
            </a:r>
          </a:p>
          <a:p>
            <a:r>
              <a:rPr lang="ru-RU" sz="2900" dirty="0" smtClean="0"/>
              <a:t>     Тема самопожертвования также поднимается в произведении А.И.Куприна "Куст сирени". Здесь описана  история того, как главная героиня Верочка, внимательная и чуткая женщина  потратила все свои силы, для того, чтобы исполнилась мечта Николая. Ради любимого человека она продала все свои украшения и купила кусты сирени, тем самым, пожертвовав своим комфортом.</a:t>
            </a:r>
          </a:p>
          <a:p>
            <a:r>
              <a:rPr lang="ru-RU" sz="2900" dirty="0" smtClean="0"/>
              <a:t>     Так, мы увидели, что несмотря ни на что, вопреки всем преградам и обстоятельствам нужно помогать тем, кто нуждается в помощи, поддержке.</a:t>
            </a:r>
          </a:p>
          <a:p>
            <a:r>
              <a:rPr lang="ru-RU" sz="2900" dirty="0" smtClean="0"/>
              <a:t>     Таким образом, можно сделать вывод, что самопожертвование - это поступок, который может совершить человек, неравнодушный к чужим страданиям, человек с большой силой воли и с большой любовью к людям.</a:t>
            </a:r>
          </a:p>
          <a:p>
            <a:r>
              <a:rPr lang="ru-RU" dirty="0" smtClean="0"/>
              <a:t>   </a:t>
            </a:r>
          </a:p>
          <a:p>
            <a:r>
              <a:rPr lang="ru-RU" dirty="0" smtClean="0"/>
              <a:t>     237 слов</a:t>
            </a:r>
          </a:p>
          <a:p>
            <a:pPr>
              <a:buNone/>
            </a:pPr>
            <a:r>
              <a:rPr lang="ru-RU" b="1" dirty="0" smtClean="0"/>
              <a:t>                         </a:t>
            </a:r>
            <a:r>
              <a:rPr lang="ru-RU" sz="3800" b="1" dirty="0" smtClean="0"/>
              <a:t>Оценка эксперта:         НЕЗАЧЕТ</a:t>
            </a:r>
            <a:r>
              <a:rPr lang="ru-RU" sz="3800" dirty="0" smtClean="0"/>
              <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Почему незачет?</a:t>
            </a:r>
            <a:endParaRPr lang="ru-RU" dirty="0"/>
          </a:p>
        </p:txBody>
      </p:sp>
      <p:sp>
        <p:nvSpPr>
          <p:cNvPr id="6" name="Содержимое 5"/>
          <p:cNvSpPr>
            <a:spLocks noGrp="1"/>
          </p:cNvSpPr>
          <p:nvPr>
            <p:ph idx="1"/>
          </p:nvPr>
        </p:nvSpPr>
        <p:spPr/>
        <p:txBody>
          <a:bodyPr>
            <a:normAutofit fontScale="70000" lnSpcReduction="20000"/>
          </a:bodyPr>
          <a:lstStyle/>
          <a:p>
            <a:r>
              <a:rPr lang="ru-RU" b="1" dirty="0" smtClean="0"/>
              <a:t>Требование № 1 «Объем итогового сочинения»</a:t>
            </a:r>
          </a:p>
          <a:p>
            <a:endParaRPr lang="ru-RU" dirty="0" smtClean="0"/>
          </a:p>
          <a:p>
            <a:r>
              <a:rPr lang="ru-RU" dirty="0" smtClean="0"/>
              <a:t>Рекомендуемое количество слов – </a:t>
            </a:r>
            <a:r>
              <a:rPr lang="ru-RU" b="1" dirty="0" smtClean="0"/>
              <a:t>от 350</a:t>
            </a:r>
          </a:p>
          <a:p>
            <a:r>
              <a:rPr lang="ru-RU" dirty="0" smtClean="0"/>
              <a:t>Максимальное количество слов в сочинении не устанавливается. Если в сочинении</a:t>
            </a:r>
          </a:p>
          <a:p>
            <a:r>
              <a:rPr lang="ru-RU" b="1" dirty="0" smtClean="0"/>
              <a:t>менее 250 слов </a:t>
            </a:r>
            <a:r>
              <a:rPr lang="ru-RU" dirty="0" smtClean="0"/>
              <a:t>(в подсчет включаются все слова, в том числе и служебные), то</a:t>
            </a:r>
          </a:p>
          <a:p>
            <a:r>
              <a:rPr lang="ru-RU" dirty="0" smtClean="0"/>
              <a:t>выставляется «незачет» за невыполнение требования № 1 и «незачет» за работу в целом</a:t>
            </a:r>
          </a:p>
          <a:p>
            <a:r>
              <a:rPr lang="ru-RU" dirty="0" smtClean="0"/>
              <a:t>(такое итоговое сочинение не проверяется по требованию № 2 «Самостоятельность</a:t>
            </a:r>
          </a:p>
          <a:p>
            <a:r>
              <a:rPr lang="ru-RU" dirty="0" smtClean="0"/>
              <a:t>написания итогового сочинения (изложения)» и критериям оценивания).</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Почему незачет?</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Критерий № 1 «Соответствие теме»</a:t>
            </a:r>
          </a:p>
          <a:p>
            <a:endParaRPr lang="ru-RU" dirty="0" smtClean="0"/>
          </a:p>
          <a:p>
            <a:r>
              <a:rPr lang="ru-RU" dirty="0" smtClean="0"/>
              <a:t>Участник должен рассуждать на предложенную тему, выбрав путь ее раскрытия</a:t>
            </a:r>
          </a:p>
          <a:p>
            <a:r>
              <a:rPr lang="ru-RU" dirty="0" smtClean="0"/>
              <a:t>(например, отвечает на вопрос, поставленный в теме, или размышляет над предложенной</a:t>
            </a:r>
          </a:p>
          <a:p>
            <a:r>
              <a:rPr lang="ru-RU" dirty="0" smtClean="0"/>
              <a:t>проблемой и т.п.).</a:t>
            </a:r>
          </a:p>
          <a:p>
            <a:r>
              <a:rPr lang="ru-RU" dirty="0" smtClean="0"/>
              <a:t>«Незачет» ставится только в случае, если сочинение не соответствует теме, в нем</a:t>
            </a:r>
          </a:p>
          <a:p>
            <a:r>
              <a:rPr lang="ru-RU" dirty="0" smtClean="0"/>
              <a:t>нет ответа на вопрос, поставленный в теме, или в сочинении не прослеживается</a:t>
            </a:r>
          </a:p>
          <a:p>
            <a:r>
              <a:rPr lang="ru-RU" dirty="0" smtClean="0"/>
              <a:t>конкретной цели высказывания. Во всех остальных случаях выставляется «зачет».</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Перерыв!</a:t>
            </a:r>
            <a:br>
              <a:rPr lang="ru-RU" dirty="0" smtClean="0"/>
            </a:br>
            <a:r>
              <a:rPr lang="ru-RU" dirty="0" smtClean="0"/>
              <a:t>Пьем воду!</a:t>
            </a:r>
            <a:endParaRPr lang="ru-RU" dirty="0"/>
          </a:p>
        </p:txBody>
      </p:sp>
      <p:pic>
        <p:nvPicPr>
          <p:cNvPr id="4" name="Содержимое 3" descr="н вода.png"/>
          <p:cNvPicPr>
            <a:picLocks noGrp="1" noChangeAspect="1"/>
          </p:cNvPicPr>
          <p:nvPr>
            <p:ph idx="1"/>
          </p:nvPr>
        </p:nvPicPr>
        <p:blipFill>
          <a:blip r:embed="rId2"/>
          <a:stretch>
            <a:fillRect/>
          </a:stretch>
        </p:blipFill>
        <p:spPr>
          <a:xfrm>
            <a:off x="2555875" y="2159754"/>
            <a:ext cx="6480175" cy="3402092"/>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Надеюсь убедительно!</a:t>
            </a:r>
            <a:endParaRPr lang="ru-RU" dirty="0"/>
          </a:p>
        </p:txBody>
      </p:sp>
      <p:sp>
        <p:nvSpPr>
          <p:cNvPr id="5" name="Содержимое 4"/>
          <p:cNvSpPr>
            <a:spLocks noGrp="1"/>
          </p:cNvSpPr>
          <p:nvPr>
            <p:ph sz="half" idx="1"/>
          </p:nvPr>
        </p:nvSpPr>
        <p:spPr>
          <a:xfrm>
            <a:off x="1214414" y="1643050"/>
            <a:ext cx="3643908" cy="4525104"/>
          </a:xfrm>
        </p:spPr>
        <p:txBody>
          <a:bodyPr/>
          <a:lstStyle/>
          <a:p>
            <a:pPr>
              <a:buNone/>
            </a:pPr>
            <a:r>
              <a:rPr lang="ru-RU" b="1" dirty="0" smtClean="0">
                <a:solidFill>
                  <a:srgbClr val="0070C0"/>
                </a:solidFill>
              </a:rPr>
              <a:t>             Если пить воду сидя, то из организма выведутся все вредные осадки, в том числе те, которые образовывают камни в почках.  </a:t>
            </a:r>
            <a:endParaRPr lang="ru-RU" b="1" dirty="0">
              <a:solidFill>
                <a:srgbClr val="0070C0"/>
              </a:solidFill>
            </a:endParaRPr>
          </a:p>
        </p:txBody>
      </p:sp>
      <p:sp>
        <p:nvSpPr>
          <p:cNvPr id="6" name="Содержимое 5"/>
          <p:cNvSpPr>
            <a:spLocks noGrp="1"/>
          </p:cNvSpPr>
          <p:nvPr>
            <p:ph sz="half" idx="2"/>
          </p:nvPr>
        </p:nvSpPr>
        <p:spPr/>
        <p:txBody>
          <a:bodyPr>
            <a:normAutofit/>
          </a:bodyPr>
          <a:lstStyle/>
          <a:p>
            <a:r>
              <a:rPr lang="ru-RU" b="1" dirty="0" smtClean="0">
                <a:solidFill>
                  <a:srgbClr val="00B0F0"/>
                </a:solidFill>
              </a:rPr>
              <a:t>Если пить воду не спеша, тремя глотками, то организм получает кислород и выделяет инсулин. </a:t>
            </a:r>
          </a:p>
          <a:p>
            <a:r>
              <a:rPr lang="ru-RU" b="1" dirty="0" smtClean="0">
                <a:solidFill>
                  <a:srgbClr val="00B0F0"/>
                </a:solidFill>
              </a:rPr>
              <a:t>Инсулин служит защитой от сахарного диабета.</a:t>
            </a:r>
            <a:endParaRPr lang="ru-RU" b="1" dirty="0">
              <a:solidFill>
                <a:srgbClr val="00B0F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Мотивация </a:t>
            </a:r>
            <a:endParaRPr lang="ru-RU" dirty="0"/>
          </a:p>
        </p:txBody>
      </p:sp>
      <p:sp>
        <p:nvSpPr>
          <p:cNvPr id="3" name="Содержимое 2"/>
          <p:cNvSpPr>
            <a:spLocks noGrp="1"/>
          </p:cNvSpPr>
          <p:nvPr>
            <p:ph idx="1"/>
          </p:nvPr>
        </p:nvSpPr>
        <p:spPr/>
        <p:txBody>
          <a:bodyPr/>
          <a:lstStyle/>
          <a:p>
            <a:r>
              <a:rPr lang="ru-RU" dirty="0" err="1" smtClean="0"/>
              <a:t>Мультролик</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Autofit/>
          </a:bodyPr>
          <a:lstStyle/>
          <a:p>
            <a:r>
              <a:rPr lang="ru-RU" sz="3600" dirty="0" smtClean="0"/>
              <a:t>Итак, что будет с организмом, если не пить воду? Напишите в чат. </a:t>
            </a:r>
            <a:endParaRPr lang="ru-RU"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Если оригинальное заключение, то лучше так:</a:t>
            </a:r>
            <a:endParaRPr lang="ru-RU" dirty="0"/>
          </a:p>
        </p:txBody>
      </p:sp>
      <p:sp>
        <p:nvSpPr>
          <p:cNvPr id="3" name="Содержимое 2"/>
          <p:cNvSpPr>
            <a:spLocks noGrp="1"/>
          </p:cNvSpPr>
          <p:nvPr>
            <p:ph idx="1"/>
          </p:nvPr>
        </p:nvSpPr>
        <p:spPr/>
        <p:txBody>
          <a:bodyPr>
            <a:normAutofit lnSpcReduction="10000"/>
          </a:bodyPr>
          <a:lstStyle/>
          <a:p>
            <a:pPr lvl="0"/>
            <a:r>
              <a:rPr lang="ru-RU" dirty="0" smtClean="0"/>
              <a:t>В заключение хочется выразить надежду на то, что…</a:t>
            </a:r>
          </a:p>
          <a:p>
            <a:pPr lvl="0"/>
            <a:r>
              <a:rPr lang="ru-RU" dirty="0" smtClean="0"/>
              <a:t>Хочется верить, что…</a:t>
            </a:r>
          </a:p>
          <a:p>
            <a:pPr lvl="0"/>
            <a:r>
              <a:rPr lang="ru-RU" dirty="0" smtClean="0"/>
              <a:t>Подводя итоги сказанному, хочется выразить надежду на то, что …</a:t>
            </a:r>
          </a:p>
          <a:p>
            <a:pPr lvl="0"/>
            <a:r>
              <a:rPr lang="ru-RU" dirty="0" smtClean="0"/>
              <a:t>В заключение хочется призвать людей к… Так давайте не забывать о ...! Будем помнить о...!</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Составьте заключение к темам</a:t>
            </a:r>
            <a:endParaRPr lang="ru-RU" dirty="0"/>
          </a:p>
        </p:txBody>
      </p:sp>
      <p:sp>
        <p:nvSpPr>
          <p:cNvPr id="3" name="Содержимое 2"/>
          <p:cNvSpPr>
            <a:spLocks noGrp="1"/>
          </p:cNvSpPr>
          <p:nvPr>
            <p:ph idx="1"/>
          </p:nvPr>
        </p:nvSpPr>
        <p:spPr/>
        <p:txBody>
          <a:bodyPr/>
          <a:lstStyle/>
          <a:p>
            <a:r>
              <a:rPr lang="ru-RU" dirty="0" smtClean="0"/>
              <a:t>Тема:</a:t>
            </a:r>
          </a:p>
          <a:p>
            <a:r>
              <a:rPr lang="ru-RU" dirty="0" smtClean="0"/>
              <a:t> </a:t>
            </a:r>
            <a:r>
              <a:rPr lang="ru-RU" b="1" dirty="0" smtClean="0"/>
              <a:t>Что может исказить жизненный путь человека?</a:t>
            </a:r>
          </a:p>
          <a:p>
            <a:endParaRPr lang="ru-RU" dirty="0" smtClean="0"/>
          </a:p>
          <a:p>
            <a:r>
              <a:rPr lang="ru-RU" dirty="0" smtClean="0"/>
              <a:t>Заключение пишем в чат и в тетрадь.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Составьте заключение к темам</a:t>
            </a:r>
            <a:endParaRPr lang="ru-RU" dirty="0"/>
          </a:p>
        </p:txBody>
      </p:sp>
      <p:sp>
        <p:nvSpPr>
          <p:cNvPr id="3" name="Содержимое 2"/>
          <p:cNvSpPr>
            <a:spLocks noGrp="1"/>
          </p:cNvSpPr>
          <p:nvPr>
            <p:ph idx="1"/>
          </p:nvPr>
        </p:nvSpPr>
        <p:spPr/>
        <p:txBody>
          <a:bodyPr/>
          <a:lstStyle/>
          <a:p>
            <a:r>
              <a:rPr lang="ru-RU" dirty="0" smtClean="0"/>
              <a:t>Тема:</a:t>
            </a:r>
          </a:p>
          <a:p>
            <a:pPr>
              <a:buNone/>
            </a:pPr>
            <a:r>
              <a:rPr lang="ru-RU" b="1" dirty="0" smtClean="0"/>
              <a:t>           Как обрести счастье?</a:t>
            </a:r>
          </a:p>
          <a:p>
            <a:endParaRPr lang="ru-RU" dirty="0" smtClean="0"/>
          </a:p>
          <a:p>
            <a:r>
              <a:rPr lang="ru-RU" dirty="0" smtClean="0"/>
              <a:t>Заключение пишем в чат и в тетрадь.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200" dirty="0" smtClean="0"/>
              <a:t>          Остались ли вопросы по теме </a:t>
            </a:r>
            <a:br>
              <a:rPr lang="ru-RU" sz="3200" dirty="0" smtClean="0"/>
            </a:br>
            <a:r>
              <a:rPr lang="ru-RU" sz="3600" dirty="0" smtClean="0"/>
              <a:t>«Как писать заключение? </a:t>
            </a:r>
            <a:br>
              <a:rPr lang="ru-RU" sz="3600" dirty="0" smtClean="0"/>
            </a:br>
            <a:r>
              <a:rPr lang="ru-RU" sz="3600" dirty="0" smtClean="0"/>
              <a:t>                   Какое писать?»</a:t>
            </a:r>
            <a:endParaRPr lang="ru-RU" sz="3600" dirty="0"/>
          </a:p>
        </p:txBody>
      </p:sp>
      <p:sp>
        <p:nvSpPr>
          <p:cNvPr id="5" name="Текст 4"/>
          <p:cNvSpPr>
            <a:spLocks noGrp="1"/>
          </p:cNvSpPr>
          <p:nvPr>
            <p:ph type="body" idx="1"/>
          </p:nvPr>
        </p:nvSpPr>
        <p:spPr/>
        <p:txBody>
          <a:bodyPr/>
          <a:lstStyle/>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600" b="1" u="sng" dirty="0" smtClean="0"/>
              <a:t>ошибки </a:t>
            </a:r>
            <a:r>
              <a:rPr lang="ru-RU" sz="3600" b="1" u="sng" dirty="0" smtClean="0"/>
              <a:t>в лексической сочетаемости</a:t>
            </a:r>
            <a:endParaRPr lang="ru-RU" sz="3600" dirty="0"/>
          </a:p>
        </p:txBody>
      </p:sp>
      <p:sp>
        <p:nvSpPr>
          <p:cNvPr id="5" name="Содержимое 4"/>
          <p:cNvSpPr>
            <a:spLocks noGrp="1"/>
          </p:cNvSpPr>
          <p:nvPr>
            <p:ph idx="1"/>
          </p:nvPr>
        </p:nvSpPr>
        <p:spPr/>
        <p:txBody>
          <a:bodyPr>
            <a:normAutofit lnSpcReduction="10000"/>
          </a:bodyPr>
          <a:lstStyle/>
          <a:p>
            <a:r>
              <a:rPr lang="ru-RU" dirty="0" smtClean="0"/>
              <a:t>Как правило, ошибка эта вызывается тем, что мы смешиваем похожие по смыслу сочетания. Например, из сочетаний </a:t>
            </a:r>
            <a:r>
              <a:rPr lang="ru-RU" b="1" dirty="0" smtClean="0"/>
              <a:t>«принять меры» </a:t>
            </a:r>
            <a:r>
              <a:rPr lang="ru-RU" dirty="0" smtClean="0"/>
              <a:t>и </a:t>
            </a:r>
            <a:r>
              <a:rPr lang="ru-RU" b="1" dirty="0" smtClean="0"/>
              <a:t>«предпринять шаги» </a:t>
            </a:r>
            <a:r>
              <a:rPr lang="ru-RU" dirty="0" smtClean="0"/>
              <a:t>получается ошибочное </a:t>
            </a:r>
            <a:r>
              <a:rPr lang="ru-RU" strike="sngStrike" dirty="0" smtClean="0">
                <a:solidFill>
                  <a:srgbClr val="FF0000"/>
                </a:solidFill>
              </a:rPr>
              <a:t>«предпринять меры». </a:t>
            </a:r>
            <a:endParaRPr lang="ru-RU" strike="sngStrike" dirty="0" smtClean="0">
              <a:solidFill>
                <a:srgbClr val="FF0000"/>
              </a:solidFill>
            </a:endParaRPr>
          </a:p>
          <a:p>
            <a:r>
              <a:rPr lang="ru-RU" b="1" dirty="0" smtClean="0"/>
              <a:t>«</a:t>
            </a:r>
            <a:r>
              <a:rPr lang="ru-RU" b="1" dirty="0" smtClean="0"/>
              <a:t>Играть роль» </a:t>
            </a:r>
            <a:r>
              <a:rPr lang="ru-RU" dirty="0" smtClean="0"/>
              <a:t>и</a:t>
            </a:r>
            <a:r>
              <a:rPr lang="ru-RU" b="1" dirty="0" smtClean="0"/>
              <a:t> «иметь значение»</a:t>
            </a:r>
            <a:r>
              <a:rPr lang="ru-RU" dirty="0" smtClean="0"/>
              <a:t> — </a:t>
            </a:r>
            <a:r>
              <a:rPr lang="ru-RU" strike="sngStrike" dirty="0" smtClean="0">
                <a:solidFill>
                  <a:srgbClr val="FF0000"/>
                </a:solidFill>
              </a:rPr>
              <a:t>«играть значение».</a:t>
            </a:r>
            <a:r>
              <a:rPr lang="ru-RU" dirty="0" smtClean="0"/>
              <a:t> </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призыв</a:t>
            </a:r>
            <a:endParaRPr lang="ru-RU" dirty="0"/>
          </a:p>
        </p:txBody>
      </p:sp>
      <p:sp>
        <p:nvSpPr>
          <p:cNvPr id="5" name="Содержимое 4"/>
          <p:cNvSpPr>
            <a:spLocks noGrp="1"/>
          </p:cNvSpPr>
          <p:nvPr>
            <p:ph idx="1"/>
          </p:nvPr>
        </p:nvSpPr>
        <p:spPr/>
        <p:txBody>
          <a:bodyPr/>
          <a:lstStyle/>
          <a:p>
            <a:r>
              <a:rPr lang="ru-RU" b="1" dirty="0" smtClean="0"/>
              <a:t>В русском </a:t>
            </a:r>
            <a:r>
              <a:rPr lang="ru-RU" b="1" dirty="0" smtClean="0"/>
              <a:t> языке есть свои нормы и законы, которые необходимо соблюдать — чтобы оставаться грамотными людьми и сохранять «великий могучий </a:t>
            </a:r>
            <a:r>
              <a:rPr lang="ru-RU" b="1" dirty="0" smtClean="0">
                <a:hlinkClick r:id="rId2"/>
              </a:rPr>
              <a:t>русский язык</a:t>
            </a:r>
            <a:r>
              <a:rPr lang="ru-RU" b="1" dirty="0" smtClean="0"/>
              <a:t>» для будущих поколений. Поэтому давайте </a:t>
            </a:r>
            <a:r>
              <a:rPr lang="ru-RU" b="1" dirty="0" smtClean="0"/>
              <a:t>будем грамотны!</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Выбери верный вариант</a:t>
            </a:r>
            <a:endParaRPr lang="ru-RU" dirty="0"/>
          </a:p>
        </p:txBody>
      </p:sp>
      <p:sp>
        <p:nvSpPr>
          <p:cNvPr id="3" name="Содержимое 2"/>
          <p:cNvSpPr>
            <a:spLocks noGrp="1"/>
          </p:cNvSpPr>
          <p:nvPr>
            <p:ph idx="1"/>
          </p:nvPr>
        </p:nvSpPr>
        <p:spPr/>
        <p:txBody>
          <a:bodyPr>
            <a:normAutofit/>
          </a:bodyPr>
          <a:lstStyle/>
          <a:p>
            <a:r>
              <a:rPr lang="ru-RU" dirty="0" smtClean="0"/>
              <a:t>Предпринять </a:t>
            </a:r>
            <a:r>
              <a:rPr lang="ru-RU" dirty="0" smtClean="0"/>
              <a:t>меры,  </a:t>
            </a:r>
            <a:r>
              <a:rPr lang="ru-RU" dirty="0" smtClean="0"/>
              <a:t>предпринять шаги, принять меры</a:t>
            </a:r>
          </a:p>
          <a:p>
            <a:r>
              <a:rPr lang="ru-RU" dirty="0" smtClean="0"/>
              <a:t>Играть значение </a:t>
            </a:r>
            <a:r>
              <a:rPr lang="ru-RU" dirty="0" smtClean="0"/>
              <a:t>, </a:t>
            </a:r>
            <a:r>
              <a:rPr lang="ru-RU" dirty="0" smtClean="0"/>
              <a:t>играть роль, иметь значение</a:t>
            </a:r>
          </a:p>
          <a:p>
            <a:r>
              <a:rPr lang="ru-RU" dirty="0" smtClean="0"/>
              <a:t>Не</a:t>
            </a:r>
            <a:r>
              <a:rPr lang="ru-RU" dirty="0" smtClean="0"/>
              <a:t> имеет </a:t>
            </a:r>
            <a:r>
              <a:rPr lang="ru-RU" dirty="0" smtClean="0"/>
              <a:t>роли,  </a:t>
            </a:r>
            <a:r>
              <a:rPr lang="ru-RU" dirty="0" smtClean="0"/>
              <a:t>не играет роли, не имеет значения</a:t>
            </a:r>
          </a:p>
          <a:p>
            <a:r>
              <a:rPr lang="ru-RU" dirty="0" smtClean="0"/>
              <a:t>Дать поддержку </a:t>
            </a:r>
            <a:r>
              <a:rPr lang="ru-RU" dirty="0" smtClean="0"/>
              <a:t>, </a:t>
            </a:r>
            <a:r>
              <a:rPr lang="ru-RU" dirty="0" smtClean="0"/>
              <a:t>оказать поддержку</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проверь</a:t>
            </a:r>
            <a:endParaRPr lang="ru-RU" dirty="0"/>
          </a:p>
        </p:txBody>
      </p:sp>
      <p:sp>
        <p:nvSpPr>
          <p:cNvPr id="3" name="Содержимое 2"/>
          <p:cNvSpPr>
            <a:spLocks noGrp="1"/>
          </p:cNvSpPr>
          <p:nvPr>
            <p:ph idx="1"/>
          </p:nvPr>
        </p:nvSpPr>
        <p:spPr/>
        <p:txBody>
          <a:bodyPr>
            <a:normAutofit/>
          </a:bodyPr>
          <a:lstStyle/>
          <a:p>
            <a:r>
              <a:rPr lang="ru-RU" u="sng" strike="sngStrike" dirty="0" smtClean="0"/>
              <a:t>Предпринять меры</a:t>
            </a:r>
            <a:r>
              <a:rPr lang="ru-RU" u="sng" dirty="0" smtClean="0"/>
              <a:t> — предпринять шаги, принять меры</a:t>
            </a:r>
            <a:endParaRPr lang="ru-RU" dirty="0" smtClean="0"/>
          </a:p>
          <a:p>
            <a:r>
              <a:rPr lang="ru-RU" u="sng" strike="sngStrike" dirty="0" smtClean="0"/>
              <a:t>Играть значение</a:t>
            </a:r>
            <a:r>
              <a:rPr lang="ru-RU" u="sng" dirty="0" smtClean="0"/>
              <a:t> — играть роль, иметь значение</a:t>
            </a:r>
            <a:endParaRPr lang="ru-RU" dirty="0" smtClean="0"/>
          </a:p>
          <a:p>
            <a:r>
              <a:rPr lang="ru-RU" u="sng" strike="sngStrike" dirty="0" smtClean="0"/>
              <a:t>Не</a:t>
            </a:r>
            <a:r>
              <a:rPr lang="ru-RU" u="sng" strike="sngStrike" dirty="0" smtClean="0"/>
              <a:t> имеет роли</a:t>
            </a:r>
            <a:r>
              <a:rPr lang="ru-RU" u="sng" dirty="0" smtClean="0"/>
              <a:t> — не играет роли, не имеет значения</a:t>
            </a:r>
            <a:endParaRPr lang="ru-RU" dirty="0" smtClean="0"/>
          </a:p>
          <a:p>
            <a:r>
              <a:rPr lang="ru-RU" u="sng" strike="sngStrike" dirty="0" smtClean="0"/>
              <a:t>Дать поддержку</a:t>
            </a:r>
            <a:r>
              <a:rPr lang="ru-RU" u="sng" dirty="0" smtClean="0"/>
              <a:t> — оказать поддержку</a:t>
            </a:r>
            <a:endParaRPr lang="ru-RU" dirty="0" smtClean="0"/>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Выбери верный вариант</a:t>
            </a:r>
            <a:endParaRPr lang="ru-RU" dirty="0"/>
          </a:p>
        </p:txBody>
      </p:sp>
      <p:sp>
        <p:nvSpPr>
          <p:cNvPr id="5" name="Содержимое 4"/>
          <p:cNvSpPr>
            <a:spLocks noGrp="1"/>
          </p:cNvSpPr>
          <p:nvPr>
            <p:ph idx="1"/>
          </p:nvPr>
        </p:nvSpPr>
        <p:spPr/>
        <p:txBody>
          <a:bodyPr>
            <a:normAutofit fontScale="92500" lnSpcReduction="20000"/>
          </a:bodyPr>
          <a:lstStyle/>
          <a:p>
            <a:r>
              <a:rPr lang="ru-RU" dirty="0" smtClean="0"/>
              <a:t>Одержать первенство — одержать победу, завоевать первенство</a:t>
            </a:r>
          </a:p>
          <a:p>
            <a:r>
              <a:rPr lang="ru-RU" dirty="0" smtClean="0"/>
              <a:t>Быть в поле внимания — быть в поле зрения, быть в центре внимания</a:t>
            </a:r>
          </a:p>
          <a:p>
            <a:r>
              <a:rPr lang="ru-RU" dirty="0" smtClean="0"/>
              <a:t>Стремительно ползет вверх/вниз — стремительно поднимается/опускается</a:t>
            </a:r>
          </a:p>
          <a:p>
            <a:r>
              <a:rPr lang="ru-RU" dirty="0" smtClean="0"/>
              <a:t>Оплатить штраф — заплатить, выплатить штраф</a:t>
            </a:r>
          </a:p>
          <a:p>
            <a:r>
              <a:rPr lang="ru-RU" dirty="0" smtClean="0"/>
              <a:t>Дешевые цены — низкие цены </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и условия участия</a:t>
            </a:r>
            <a:endParaRPr lang="ru-RU" dirty="0"/>
          </a:p>
        </p:txBody>
      </p:sp>
      <p:sp>
        <p:nvSpPr>
          <p:cNvPr id="3" name="Содержимое 2"/>
          <p:cNvSpPr>
            <a:spLocks noGrp="1"/>
          </p:cNvSpPr>
          <p:nvPr>
            <p:ph idx="1"/>
          </p:nvPr>
        </p:nvSpPr>
        <p:spPr/>
        <p:txBody>
          <a:bodyPr>
            <a:normAutofit lnSpcReduction="10000"/>
          </a:bodyPr>
          <a:lstStyle/>
          <a:p>
            <a:r>
              <a:rPr lang="ru-RU" dirty="0" smtClean="0"/>
              <a:t>-отключить телефоны и другие </a:t>
            </a:r>
            <a:r>
              <a:rPr lang="ru-RU" dirty="0" err="1" smtClean="0"/>
              <a:t>гаджеты</a:t>
            </a:r>
            <a:r>
              <a:rPr lang="ru-RU" dirty="0" smtClean="0"/>
              <a:t>, которые отвлекают </a:t>
            </a:r>
          </a:p>
          <a:p>
            <a:r>
              <a:rPr lang="ru-RU" dirty="0" smtClean="0"/>
              <a:t>-слушать внимательно, задавать вопрос, если не ясно</a:t>
            </a:r>
          </a:p>
          <a:p>
            <a:r>
              <a:rPr lang="ru-RU" dirty="0" smtClean="0"/>
              <a:t>- работать активно</a:t>
            </a:r>
          </a:p>
          <a:p>
            <a:r>
              <a:rPr lang="ru-RU" dirty="0" smtClean="0"/>
              <a:t>- писать вопросы, если не понятно</a:t>
            </a:r>
          </a:p>
          <a:p>
            <a:r>
              <a:rPr lang="ru-RU" dirty="0" smtClean="0"/>
              <a:t>-верить в себя!</a:t>
            </a:r>
          </a:p>
          <a:p>
            <a:r>
              <a:rPr lang="ru-RU" dirty="0" smtClean="0"/>
              <a:t>-писать, писать и писать!</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проверь</a:t>
            </a:r>
            <a:endParaRPr lang="ru-RU" dirty="0"/>
          </a:p>
        </p:txBody>
      </p:sp>
      <p:sp>
        <p:nvSpPr>
          <p:cNvPr id="5" name="Содержимое 4"/>
          <p:cNvSpPr>
            <a:spLocks noGrp="1"/>
          </p:cNvSpPr>
          <p:nvPr>
            <p:ph idx="1"/>
          </p:nvPr>
        </p:nvSpPr>
        <p:spPr/>
        <p:txBody>
          <a:bodyPr>
            <a:normAutofit fontScale="92500" lnSpcReduction="20000"/>
          </a:bodyPr>
          <a:lstStyle/>
          <a:p>
            <a:r>
              <a:rPr lang="ru-RU" strike="sngStrike" dirty="0" smtClean="0"/>
              <a:t>Одержать первенство</a:t>
            </a:r>
            <a:r>
              <a:rPr lang="ru-RU" dirty="0" smtClean="0"/>
              <a:t> — одержать победу, завоевать первенство</a:t>
            </a:r>
          </a:p>
          <a:p>
            <a:r>
              <a:rPr lang="ru-RU" strike="sngStrike" dirty="0" smtClean="0"/>
              <a:t>Быть в поле внимания</a:t>
            </a:r>
            <a:r>
              <a:rPr lang="ru-RU" dirty="0" smtClean="0"/>
              <a:t> — быть в поле зрения, быть в центре внимания</a:t>
            </a:r>
          </a:p>
          <a:p>
            <a:r>
              <a:rPr lang="ru-RU" strike="sngStrike" dirty="0" smtClean="0"/>
              <a:t>Стремительно ползет вверх/вниз</a:t>
            </a:r>
            <a:r>
              <a:rPr lang="ru-RU" dirty="0" smtClean="0"/>
              <a:t> — стремительно поднимается/опускается</a:t>
            </a:r>
          </a:p>
          <a:p>
            <a:r>
              <a:rPr lang="ru-RU" strike="sngStrike" dirty="0" smtClean="0"/>
              <a:t>Оплатить штраф</a:t>
            </a:r>
            <a:r>
              <a:rPr lang="ru-RU" dirty="0" smtClean="0"/>
              <a:t> — заплатить, выплатить штраф</a:t>
            </a:r>
          </a:p>
          <a:p>
            <a:r>
              <a:rPr lang="ru-RU" strike="sngStrike" dirty="0" smtClean="0"/>
              <a:t>Дешевые цены </a:t>
            </a:r>
            <a:r>
              <a:rPr lang="ru-RU" dirty="0" smtClean="0"/>
              <a:t>— низкие цены </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Выбери верный вариант </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Повысить выпуск продукции — увеличить выпуск продукции</a:t>
            </a:r>
          </a:p>
          <a:p>
            <a:r>
              <a:rPr lang="ru-RU" dirty="0" smtClean="0"/>
              <a:t>Улучшить уровень (например, благосостояния) — повысить уровень (благосостояния)</a:t>
            </a:r>
          </a:p>
          <a:p>
            <a:r>
              <a:rPr lang="ru-RU" dirty="0" smtClean="0"/>
              <a:t>Рост экономики — рост экономических показателей</a:t>
            </a:r>
          </a:p>
          <a:p>
            <a:r>
              <a:rPr lang="ru-RU" dirty="0" smtClean="0"/>
              <a:t>Приобрести уважение — заслужить уважение</a:t>
            </a:r>
          </a:p>
          <a:p>
            <a:r>
              <a:rPr lang="ru-RU" dirty="0" smtClean="0"/>
              <a:t>Оказать заботу — проявить заботу.</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14290"/>
            <a:ext cx="6192688" cy="1150897"/>
          </a:xfrm>
        </p:spPr>
        <p:txBody>
          <a:bodyPr/>
          <a:lstStyle/>
          <a:p>
            <a:r>
              <a:rPr lang="ru-RU" dirty="0" smtClean="0"/>
              <a:t>Проверь </a:t>
            </a:r>
            <a:endParaRPr lang="ru-RU" dirty="0"/>
          </a:p>
        </p:txBody>
      </p:sp>
      <p:sp>
        <p:nvSpPr>
          <p:cNvPr id="3" name="Содержимое 2"/>
          <p:cNvSpPr>
            <a:spLocks noGrp="1"/>
          </p:cNvSpPr>
          <p:nvPr>
            <p:ph idx="1"/>
          </p:nvPr>
        </p:nvSpPr>
        <p:spPr/>
        <p:txBody>
          <a:bodyPr>
            <a:normAutofit fontScale="92500" lnSpcReduction="10000"/>
          </a:bodyPr>
          <a:lstStyle/>
          <a:p>
            <a:r>
              <a:rPr lang="ru-RU" strike="sngStrike" dirty="0" smtClean="0"/>
              <a:t>Повысить выпуск продукции</a:t>
            </a:r>
            <a:r>
              <a:rPr lang="ru-RU" dirty="0" smtClean="0"/>
              <a:t> — увеличить выпуск продукции</a:t>
            </a:r>
          </a:p>
          <a:p>
            <a:r>
              <a:rPr lang="ru-RU" strike="sngStrike" dirty="0" smtClean="0"/>
              <a:t>Улучшить уровень</a:t>
            </a:r>
            <a:r>
              <a:rPr lang="ru-RU" dirty="0" smtClean="0"/>
              <a:t> (например, благосостояния) — повысить уровень (благосостояния)</a:t>
            </a:r>
          </a:p>
          <a:p>
            <a:r>
              <a:rPr lang="ru-RU" strike="sngStrike" dirty="0" smtClean="0"/>
              <a:t>Рост экономики</a:t>
            </a:r>
            <a:r>
              <a:rPr lang="ru-RU" dirty="0" smtClean="0"/>
              <a:t> — рост экономических показателей</a:t>
            </a:r>
          </a:p>
          <a:p>
            <a:r>
              <a:rPr lang="ru-RU" strike="sngStrike" dirty="0" smtClean="0"/>
              <a:t>Приобрести уважение</a:t>
            </a:r>
            <a:r>
              <a:rPr lang="ru-RU" dirty="0" smtClean="0"/>
              <a:t> — заслужить уважение</a:t>
            </a:r>
          </a:p>
          <a:p>
            <a:r>
              <a:rPr lang="ru-RU" strike="sngStrike" dirty="0" smtClean="0"/>
              <a:t>Оказать заботу</a:t>
            </a:r>
            <a:r>
              <a:rPr lang="ru-RU" dirty="0" smtClean="0"/>
              <a:t> — проявить заботу.</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Пиши правильно:</a:t>
            </a:r>
            <a:endParaRPr lang="ru-RU" dirty="0"/>
          </a:p>
        </p:txBody>
      </p:sp>
      <p:sp>
        <p:nvSpPr>
          <p:cNvPr id="3" name="Содержимое 2"/>
          <p:cNvSpPr>
            <a:spLocks noGrp="1"/>
          </p:cNvSpPr>
          <p:nvPr>
            <p:ph idx="1"/>
          </p:nvPr>
        </p:nvSpPr>
        <p:spPr>
          <a:xfrm>
            <a:off x="2500298" y="1071546"/>
            <a:ext cx="6536198" cy="5165766"/>
          </a:xfrm>
        </p:spPr>
        <p:txBody>
          <a:bodyPr>
            <a:normAutofit fontScale="70000" lnSpcReduction="20000"/>
          </a:bodyPr>
          <a:lstStyle/>
          <a:p>
            <a:r>
              <a:rPr lang="ru-RU" b="1" i="1" dirty="0" smtClean="0"/>
              <a:t>принять меры, </a:t>
            </a:r>
            <a:endParaRPr lang="ru-RU" b="1" i="1" dirty="0" smtClean="0"/>
          </a:p>
          <a:p>
            <a:r>
              <a:rPr lang="ru-RU" b="1" i="1" dirty="0" smtClean="0"/>
              <a:t>нанести </a:t>
            </a:r>
            <a:r>
              <a:rPr lang="ru-RU" b="1" i="1" dirty="0" smtClean="0"/>
              <a:t>визит, </a:t>
            </a:r>
            <a:endParaRPr lang="ru-RU" b="1" i="1" dirty="0" smtClean="0"/>
          </a:p>
          <a:p>
            <a:r>
              <a:rPr lang="ru-RU" b="1" i="1" dirty="0" smtClean="0"/>
              <a:t>отдавать </a:t>
            </a:r>
            <a:r>
              <a:rPr lang="ru-RU" b="1" i="1" dirty="0" smtClean="0"/>
              <a:t>себе отчет</a:t>
            </a:r>
            <a:r>
              <a:rPr lang="ru-RU" b="1" i="1" dirty="0" smtClean="0"/>
              <a:t>,</a:t>
            </a:r>
          </a:p>
          <a:p>
            <a:r>
              <a:rPr lang="ru-RU" b="1" i="1" dirty="0" smtClean="0"/>
              <a:t> </a:t>
            </a:r>
            <a:r>
              <a:rPr lang="ru-RU" b="1" i="1" dirty="0" smtClean="0"/>
              <a:t>привлечь внимание, </a:t>
            </a:r>
            <a:endParaRPr lang="ru-RU" b="1" i="1" dirty="0" smtClean="0"/>
          </a:p>
          <a:p>
            <a:r>
              <a:rPr lang="ru-RU" b="1" i="1" dirty="0" smtClean="0"/>
              <a:t>играть </a:t>
            </a:r>
            <a:r>
              <a:rPr lang="ru-RU" b="1" i="1" dirty="0" smtClean="0"/>
              <a:t>роль</a:t>
            </a:r>
            <a:r>
              <a:rPr lang="ru-RU" b="1" i="1" dirty="0" smtClean="0"/>
              <a:t>,</a:t>
            </a:r>
          </a:p>
          <a:p>
            <a:r>
              <a:rPr lang="ru-RU" b="1" i="1" dirty="0" smtClean="0"/>
              <a:t> </a:t>
            </a:r>
            <a:r>
              <a:rPr lang="ru-RU" b="1" i="1" dirty="0" smtClean="0"/>
              <a:t>иметь значение</a:t>
            </a:r>
            <a:r>
              <a:rPr lang="ru-RU" b="1" i="1" dirty="0" smtClean="0"/>
              <a:t>,</a:t>
            </a:r>
          </a:p>
          <a:p>
            <a:r>
              <a:rPr lang="ru-RU" b="1" i="1" dirty="0" smtClean="0"/>
              <a:t> </a:t>
            </a:r>
            <a:r>
              <a:rPr lang="ru-RU" b="1" i="1" dirty="0" smtClean="0"/>
              <a:t>выполнять функцию, </a:t>
            </a:r>
            <a:endParaRPr lang="ru-RU" b="1" i="1" dirty="0" smtClean="0"/>
          </a:p>
          <a:p>
            <a:r>
              <a:rPr lang="ru-RU" b="1" i="1" dirty="0" smtClean="0"/>
              <a:t>отметить </a:t>
            </a:r>
            <a:r>
              <a:rPr lang="ru-RU" b="1" i="1" dirty="0" smtClean="0"/>
              <a:t>недостатки, </a:t>
            </a:r>
            <a:endParaRPr lang="ru-RU" b="1" i="1" dirty="0" smtClean="0"/>
          </a:p>
          <a:p>
            <a:r>
              <a:rPr lang="ru-RU" b="1" i="1" dirty="0" smtClean="0"/>
              <a:t> </a:t>
            </a:r>
            <a:r>
              <a:rPr lang="ru-RU" b="1" i="1" dirty="0" smtClean="0"/>
              <a:t>одержать победу, </a:t>
            </a:r>
            <a:endParaRPr lang="ru-RU" b="1" i="1" dirty="0" smtClean="0"/>
          </a:p>
          <a:p>
            <a:r>
              <a:rPr lang="ru-RU" b="1" i="1" dirty="0" smtClean="0"/>
              <a:t>добиться </a:t>
            </a:r>
            <a:r>
              <a:rPr lang="ru-RU" b="1" i="1" dirty="0" smtClean="0"/>
              <a:t>известности</a:t>
            </a:r>
            <a:r>
              <a:rPr lang="ru-RU" b="1" i="1" dirty="0" smtClean="0"/>
              <a:t>,</a:t>
            </a:r>
          </a:p>
          <a:p>
            <a:r>
              <a:rPr lang="ru-RU" b="1" i="1" dirty="0" smtClean="0"/>
              <a:t> </a:t>
            </a:r>
            <a:r>
              <a:rPr lang="ru-RU" b="1" i="1" dirty="0" smtClean="0"/>
              <a:t>смириться с поражением</a:t>
            </a:r>
            <a:r>
              <a:rPr lang="ru-RU" b="1" i="1" dirty="0" smtClean="0"/>
              <a:t>,</a:t>
            </a:r>
          </a:p>
          <a:p>
            <a:r>
              <a:rPr lang="ru-RU" b="1" i="1" dirty="0" smtClean="0"/>
              <a:t> </a:t>
            </a:r>
            <a:r>
              <a:rPr lang="ru-RU" b="1" i="1" dirty="0" smtClean="0"/>
              <a:t>вызывать сомнения</a:t>
            </a:r>
            <a:r>
              <a:rPr lang="ru-RU" b="1" i="1" dirty="0" smtClean="0"/>
              <a:t>,</a:t>
            </a:r>
          </a:p>
          <a:p>
            <a:r>
              <a:rPr lang="ru-RU" b="1" i="1" dirty="0" smtClean="0"/>
              <a:t> </a:t>
            </a:r>
            <a:r>
              <a:rPr lang="ru-RU" b="1" i="1" dirty="0" smtClean="0"/>
              <a:t>внушать доверие</a:t>
            </a:r>
            <a:r>
              <a:rPr lang="ru-RU" b="1" i="1" dirty="0" smtClean="0"/>
              <a:t>,</a:t>
            </a:r>
          </a:p>
          <a:p>
            <a:r>
              <a:rPr lang="ru-RU" b="1" i="1" dirty="0" smtClean="0"/>
              <a:t> </a:t>
            </a:r>
            <a:r>
              <a:rPr lang="ru-RU" b="1" i="1" dirty="0" smtClean="0"/>
              <a:t>представлять интерес</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i="1" dirty="0" smtClean="0"/>
              <a:t/>
            </a:r>
            <a:br>
              <a:rPr lang="ru-RU" sz="3600" i="1" dirty="0" smtClean="0"/>
            </a:br>
            <a:r>
              <a:rPr lang="ru-RU" sz="3600" i="1" dirty="0" smtClean="0"/>
              <a:t>СОСТАВЬТЕ предложения с 3 словосочетаниями:</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Играть (сыграть) роль, </a:t>
            </a:r>
            <a:endParaRPr lang="ru-RU" dirty="0" smtClean="0"/>
          </a:p>
          <a:p>
            <a:r>
              <a:rPr lang="ru-RU" dirty="0" smtClean="0"/>
              <a:t>иметь </a:t>
            </a:r>
            <a:r>
              <a:rPr lang="ru-RU" dirty="0" smtClean="0"/>
              <a:t>значение, </a:t>
            </a:r>
            <a:endParaRPr lang="ru-RU" dirty="0" smtClean="0"/>
          </a:p>
          <a:p>
            <a:r>
              <a:rPr lang="ru-RU" dirty="0" smtClean="0"/>
              <a:t>оказать </a:t>
            </a:r>
            <a:r>
              <a:rPr lang="ru-RU" dirty="0" smtClean="0"/>
              <a:t>влияние, </a:t>
            </a:r>
            <a:endParaRPr lang="ru-RU" dirty="0" smtClean="0"/>
          </a:p>
          <a:p>
            <a:r>
              <a:rPr lang="ru-RU" dirty="0" smtClean="0"/>
              <a:t>произвести </a:t>
            </a:r>
            <a:r>
              <a:rPr lang="ru-RU" dirty="0" smtClean="0"/>
              <a:t>впечатление</a:t>
            </a:r>
            <a:r>
              <a:rPr lang="ru-RU" dirty="0" smtClean="0"/>
              <a:t>,</a:t>
            </a:r>
          </a:p>
          <a:p>
            <a:r>
              <a:rPr lang="ru-RU" dirty="0" smtClean="0"/>
              <a:t> </a:t>
            </a:r>
            <a:r>
              <a:rPr lang="ru-RU" dirty="0" smtClean="0"/>
              <a:t>уделить внимание, </a:t>
            </a:r>
            <a:endParaRPr lang="ru-RU" dirty="0" smtClean="0"/>
          </a:p>
          <a:p>
            <a:r>
              <a:rPr lang="ru-RU" dirty="0" smtClean="0"/>
              <a:t>иметь </a:t>
            </a:r>
            <a:r>
              <a:rPr lang="ru-RU" dirty="0" smtClean="0"/>
              <a:t>успех, </a:t>
            </a:r>
            <a:endParaRPr lang="ru-RU" dirty="0" smtClean="0"/>
          </a:p>
          <a:p>
            <a:r>
              <a:rPr lang="ru-RU" dirty="0" smtClean="0"/>
              <a:t>пользоваться </a:t>
            </a:r>
            <a:r>
              <a:rPr lang="ru-RU" dirty="0" smtClean="0"/>
              <a:t>успехом, </a:t>
            </a:r>
            <a:endParaRPr lang="ru-RU" dirty="0" smtClean="0"/>
          </a:p>
          <a:p>
            <a:r>
              <a:rPr lang="ru-RU" dirty="0" smtClean="0"/>
              <a:t>наложить </a:t>
            </a:r>
            <a:r>
              <a:rPr lang="ru-RU" dirty="0" smtClean="0"/>
              <a:t>отпечаток</a:t>
            </a:r>
            <a:r>
              <a:rPr lang="ru-RU" dirty="0" smtClean="0"/>
              <a:t>,</a:t>
            </a:r>
          </a:p>
          <a:p>
            <a:r>
              <a:rPr lang="ru-RU" dirty="0" smtClean="0"/>
              <a:t> </a:t>
            </a:r>
            <a:r>
              <a:rPr lang="ru-RU" dirty="0" smtClean="0"/>
              <a:t>пользоваться спросом, </a:t>
            </a:r>
            <a:endParaRPr lang="ru-RU" dirty="0" smtClean="0"/>
          </a:p>
          <a:p>
            <a:r>
              <a:rPr lang="ru-RU" dirty="0" smtClean="0"/>
              <a:t>повышать </a:t>
            </a:r>
            <a:r>
              <a:rPr lang="ru-RU" dirty="0" smtClean="0"/>
              <a:t>уровень, </a:t>
            </a:r>
            <a:endParaRPr lang="ru-RU" dirty="0" smtClean="0"/>
          </a:p>
          <a:p>
            <a:r>
              <a:rPr lang="ru-RU" dirty="0" smtClean="0"/>
              <a:t>одержать </a:t>
            </a:r>
            <a:r>
              <a:rPr lang="ru-RU" dirty="0" smtClean="0"/>
              <a:t>победу.</a:t>
            </a:r>
            <a:endParaRPr lang="ru-RU" b="1" dirty="0" smtClean="0"/>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рефлЕксия</a:t>
            </a:r>
            <a:endParaRPr lang="ru-RU" dirty="0"/>
          </a:p>
        </p:txBody>
      </p:sp>
      <p:sp>
        <p:nvSpPr>
          <p:cNvPr id="3" name="Содержимое 2"/>
          <p:cNvSpPr>
            <a:spLocks noGrp="1"/>
          </p:cNvSpPr>
          <p:nvPr>
            <p:ph idx="1"/>
          </p:nvPr>
        </p:nvSpPr>
        <p:spPr/>
        <p:txBody>
          <a:bodyPr>
            <a:normAutofit/>
          </a:bodyPr>
          <a:lstStyle/>
          <a:p>
            <a:pPr>
              <a:buNone/>
            </a:pPr>
            <a:r>
              <a:rPr lang="ru-RU" dirty="0" smtClean="0"/>
              <a:t>Что нового узнали на </a:t>
            </a:r>
            <a:r>
              <a:rPr lang="ru-RU" dirty="0" err="1" smtClean="0"/>
              <a:t>вебинаре</a:t>
            </a:r>
            <a:r>
              <a:rPr lang="ru-RU" dirty="0" smtClean="0"/>
              <a:t>?</a:t>
            </a:r>
          </a:p>
          <a:p>
            <a:pPr>
              <a:buNone/>
            </a:pPr>
            <a:r>
              <a:rPr lang="ru-RU" dirty="0" smtClean="0"/>
              <a:t>Ваше осознание сейчас: Сложно  писать заключение сочинения или просто?</a:t>
            </a:r>
          </a:p>
          <a:p>
            <a:pPr>
              <a:buNone/>
            </a:pPr>
            <a:r>
              <a:rPr lang="ru-RU" dirty="0" smtClean="0"/>
              <a:t>Появилась ли уверенность в самостоятельном написании сочинения на высокий балл?</a:t>
            </a:r>
          </a:p>
          <a:p>
            <a:r>
              <a:rPr lang="ru-RU" dirty="0" smtClean="0"/>
              <a:t>КАКИЕ вопросы еще актуальны?</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Благодарю за внимание!</a:t>
            </a:r>
          </a:p>
          <a:p>
            <a:pPr>
              <a:buNone/>
            </a:pPr>
            <a:r>
              <a:rPr lang="ru-RU" dirty="0" smtClean="0"/>
              <a:t>Увидимся на следующем </a:t>
            </a:r>
            <a:r>
              <a:rPr lang="ru-RU" dirty="0" err="1" smtClean="0"/>
              <a:t>вебинаре</a:t>
            </a:r>
            <a:r>
              <a:rPr lang="ru-RU" dirty="0" smtClean="0"/>
              <a:t>             в пятницу вечером. </a:t>
            </a:r>
          </a:p>
          <a:p>
            <a:endParaRPr lang="ru-RU" dirty="0" smtClean="0"/>
          </a:p>
          <a:p>
            <a:pPr>
              <a:buNone/>
            </a:pPr>
            <a:endParaRPr lang="ru-RU" dirty="0" smtClean="0"/>
          </a:p>
          <a:p>
            <a:endParaRPr lang="ru-RU" dirty="0"/>
          </a:p>
        </p:txBody>
      </p:sp>
      <p:pic>
        <p:nvPicPr>
          <p:cNvPr id="4" name="Рисунок 3" descr="пока.jpg"/>
          <p:cNvPicPr>
            <a:picLocks noChangeAspect="1"/>
          </p:cNvPicPr>
          <p:nvPr/>
        </p:nvPicPr>
        <p:blipFill>
          <a:blip r:embed="rId2"/>
          <a:stretch>
            <a:fillRect/>
          </a:stretch>
        </p:blipFill>
        <p:spPr>
          <a:xfrm>
            <a:off x="2571736" y="3357562"/>
            <a:ext cx="5429288" cy="30539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Чему научитесь? </a:t>
            </a:r>
            <a:br>
              <a:rPr lang="ru-RU" dirty="0" smtClean="0"/>
            </a:br>
            <a:endParaRPr lang="ru-RU" dirty="0"/>
          </a:p>
        </p:txBody>
      </p:sp>
      <p:sp>
        <p:nvSpPr>
          <p:cNvPr id="3" name="Содержимое 2"/>
          <p:cNvSpPr>
            <a:spLocks noGrp="1"/>
          </p:cNvSpPr>
          <p:nvPr>
            <p:ph idx="1"/>
          </p:nvPr>
        </p:nvSpPr>
        <p:spPr/>
        <p:txBody>
          <a:bodyPr>
            <a:normAutofit lnSpcReduction="10000"/>
          </a:bodyPr>
          <a:lstStyle/>
          <a:p>
            <a:r>
              <a:rPr lang="ru-RU" dirty="0" smtClean="0"/>
              <a:t>Не дублировать  вступление в общем выводе</a:t>
            </a:r>
          </a:p>
          <a:p>
            <a:r>
              <a:rPr lang="ru-RU" dirty="0" smtClean="0"/>
              <a:t>Распознавать типы заключений и выбирать подходящий</a:t>
            </a:r>
          </a:p>
          <a:p>
            <a:r>
              <a:rPr lang="ru-RU" dirty="0" smtClean="0"/>
              <a:t>Писать правильно заключение сочинения</a:t>
            </a:r>
          </a:p>
          <a:p>
            <a:r>
              <a:rPr lang="ru-RU" dirty="0" smtClean="0"/>
              <a:t>Писать грамотно заключение</a:t>
            </a:r>
          </a:p>
          <a:p>
            <a:r>
              <a:rPr lang="ru-RU" dirty="0" smtClean="0"/>
              <a:t>Избегать типовых ошибок, особенно тавтологии</a:t>
            </a:r>
          </a:p>
          <a:p>
            <a:endParaRPr lang="ru-RU" dirty="0" smtClean="0"/>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      ЗАБЕРЕТЕ  </a:t>
            </a:r>
            <a:r>
              <a:rPr lang="ru-RU" sz="3600" dirty="0" smtClean="0">
                <a:solidFill>
                  <a:srgbClr val="FF0000"/>
                </a:solidFill>
              </a:rPr>
              <a:t>ПОДАРОК </a:t>
            </a:r>
            <a:r>
              <a:rPr lang="ru-RU" sz="3600" dirty="0" smtClean="0"/>
              <a:t>– ОБРАЗЕЦ готового сочинения с правильным    заключением</a:t>
            </a:r>
            <a:r>
              <a:rPr lang="ru-RU" dirty="0" smtClean="0"/>
              <a:t/>
            </a:r>
            <a:br>
              <a:rPr lang="ru-RU" dirty="0" smtClean="0"/>
            </a:br>
            <a:endParaRPr lang="ru-RU" dirty="0"/>
          </a:p>
        </p:txBody>
      </p:sp>
      <p:sp>
        <p:nvSpPr>
          <p:cNvPr id="3" name="Текст 2"/>
          <p:cNvSpPr>
            <a:spLocks noGrp="1"/>
          </p:cNvSpPr>
          <p:nvPr>
            <p:ph type="body" idx="1"/>
          </p:nvPr>
        </p:nvSpPr>
        <p:spPr/>
        <p:txBody>
          <a:bodyPr>
            <a:normAutofit/>
          </a:bodyPr>
          <a:lstStyle/>
          <a:p>
            <a:r>
              <a:rPr lang="ru-RU" sz="8000" dirty="0" smtClean="0"/>
              <a:t>    Что получите?</a:t>
            </a:r>
            <a:endParaRPr lang="ru-RU" sz="8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1.«Соответствие теме»; </a:t>
            </a:r>
          </a:p>
          <a:p>
            <a:r>
              <a:rPr lang="ru-RU" dirty="0" smtClean="0"/>
              <a:t>2. «Аргументация. Привлечение литературного материала»; </a:t>
            </a:r>
          </a:p>
          <a:p>
            <a:r>
              <a:rPr lang="ru-RU" dirty="0" smtClean="0"/>
              <a:t>3. «Композиция и логика рассуждения»; </a:t>
            </a:r>
          </a:p>
          <a:p>
            <a:r>
              <a:rPr lang="ru-RU" dirty="0" smtClean="0"/>
              <a:t>4. «Качество письменной речи»; </a:t>
            </a:r>
          </a:p>
          <a:p>
            <a:r>
              <a:rPr lang="ru-RU" dirty="0" smtClean="0"/>
              <a:t>5. «Грамотность». </a:t>
            </a:r>
          </a:p>
          <a:p>
            <a:r>
              <a:rPr lang="ru-RU" b="1" dirty="0" smtClean="0"/>
              <a:t>Критерии №1 и №2 являются основными. </a:t>
            </a:r>
            <a:r>
              <a:rPr lang="ru-RU" dirty="0" smtClean="0"/>
              <a:t>Для получения «зачёта» за итоговое сочинение необходимо получить «зачёт» по критериям № 1 и № 2 (выставление «незачёта» по одному из этих критериев автоматически ведет к «незачёту» за работу в целом).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Критерий 3. Композиция</a:t>
            </a:r>
            <a:endParaRPr lang="ru-RU" dirty="0"/>
          </a:p>
        </p:txBody>
      </p:sp>
      <p:sp>
        <p:nvSpPr>
          <p:cNvPr id="3" name="Содержимое 2"/>
          <p:cNvSpPr>
            <a:spLocks noGrp="1"/>
          </p:cNvSpPr>
          <p:nvPr>
            <p:ph idx="1"/>
          </p:nvPr>
        </p:nvSpPr>
        <p:spPr/>
        <p:txBody>
          <a:bodyPr>
            <a:normAutofit/>
          </a:bodyPr>
          <a:lstStyle/>
          <a:p>
            <a:r>
              <a:rPr lang="ru-RU" dirty="0" smtClean="0"/>
              <a:t>Сочинение отличается </a:t>
            </a:r>
            <a:r>
              <a:rPr lang="ru-RU" b="1" dirty="0" smtClean="0"/>
              <a:t>композиционной цельностью</a:t>
            </a:r>
            <a:r>
              <a:rPr lang="ru-RU" dirty="0" smtClean="0"/>
              <a:t>, </a:t>
            </a:r>
            <a:r>
              <a:rPr lang="ru-RU" b="1" dirty="0" smtClean="0"/>
              <a:t>логичностью изложения мыслей </a:t>
            </a:r>
            <a:r>
              <a:rPr lang="ru-RU" dirty="0" smtClean="0"/>
              <a:t>и </a:t>
            </a:r>
            <a:r>
              <a:rPr lang="ru-RU" b="1" dirty="0" smtClean="0"/>
              <a:t>соразмерностью частей</a:t>
            </a:r>
            <a:r>
              <a:rPr lang="ru-RU" dirty="0" smtClean="0"/>
              <a:t>, внутри смысловых частей нет нарушений последовательности и необоснованных повторов мысли </a:t>
            </a:r>
            <a:r>
              <a:rPr lang="ru-RU" dirty="0" smtClean="0">
                <a:solidFill>
                  <a:srgbClr val="FF0000"/>
                </a:solidFill>
              </a:rPr>
              <a:t>– 2 балла.</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Критерий 3. Композиция</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Сочинение отличается композиционной цельностью, его части логически </a:t>
            </a:r>
          </a:p>
          <a:p>
            <a:r>
              <a:rPr lang="ru-RU" dirty="0" smtClean="0"/>
              <a:t>связаны между собой, но внутри смысловых частей есть не более 2 нарушений последовательности и необоснованные повторы мысли,</a:t>
            </a:r>
          </a:p>
          <a:p>
            <a:r>
              <a:rPr lang="ru-RU" dirty="0" smtClean="0"/>
              <a:t>и/или в сочинении прослеживается композиционный замысел, </a:t>
            </a:r>
            <a:r>
              <a:rPr lang="ru-RU" b="1" dirty="0" smtClean="0"/>
              <a:t>но есть не</a:t>
            </a:r>
          </a:p>
          <a:p>
            <a:r>
              <a:rPr lang="ru-RU" b="1" dirty="0" smtClean="0"/>
              <a:t>более 2 нарушений композиционной связи между смысловыми частями</a:t>
            </a:r>
            <a:r>
              <a:rPr lang="ru-RU" dirty="0" smtClean="0"/>
              <a:t>,</a:t>
            </a:r>
          </a:p>
          <a:p>
            <a:r>
              <a:rPr lang="ru-RU" dirty="0" smtClean="0"/>
              <a:t>и/или мысль не развивается – </a:t>
            </a:r>
            <a:r>
              <a:rPr lang="ru-RU" dirty="0" smtClean="0">
                <a:solidFill>
                  <a:srgbClr val="0070C0"/>
                </a:solidFill>
              </a:rPr>
              <a:t>1 балл</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фон презентац">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фон презентац</Template>
  <TotalTime>308</TotalTime>
  <Words>1611</Words>
  <PresentationFormat>Экран (4:3)</PresentationFormat>
  <Paragraphs>258</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фон презентац</vt:lpstr>
      <vt:lpstr> Вебинарный курс  </vt:lpstr>
      <vt:lpstr>Цель –движение к зачету – к 20 баллам!</vt:lpstr>
      <vt:lpstr>Мотивация </vt:lpstr>
      <vt:lpstr>Цель и условия участия</vt:lpstr>
      <vt:lpstr>Чему научитесь?  </vt:lpstr>
      <vt:lpstr>      ЗАБЕРЕТЕ  ПОДАРОК – ОБРАЗЕЦ готового сочинения с правильным    заключением </vt:lpstr>
      <vt:lpstr>Критерии оценивания</vt:lpstr>
      <vt:lpstr>Критерий 3. Композиция</vt:lpstr>
      <vt:lpstr>Критерий 3. Композиция</vt:lpstr>
      <vt:lpstr>Вспомним…вступление.</vt:lpstr>
      <vt:lpstr>Вспомним…вступление.</vt:lpstr>
      <vt:lpstr>Заключение – это…</vt:lpstr>
      <vt:lpstr>Типы заключения</vt:lpstr>
      <vt:lpstr>Анализ типа №1</vt:lpstr>
      <vt:lpstr>Типы заключения</vt:lpstr>
      <vt:lpstr>Анализ типа №2</vt:lpstr>
      <vt:lpstr>Типы заключения</vt:lpstr>
      <vt:lpstr>Анализ типа №3</vt:lpstr>
      <vt:lpstr>Типы заключения</vt:lpstr>
      <vt:lpstr>Анализ типа №4</vt:lpstr>
      <vt:lpstr>Перерыв!</vt:lpstr>
      <vt:lpstr>Задание </vt:lpstr>
      <vt:lpstr>Какого типа это заключение? 1, 2, 3, 4 ?</vt:lpstr>
      <vt:lpstr>Ваш выбор заключения? </vt:lpstr>
      <vt:lpstr>Почему незачет?</vt:lpstr>
      <vt:lpstr>Почему незачет?</vt:lpstr>
      <vt:lpstr>Почему незачет?</vt:lpstr>
      <vt:lpstr>Перерыв! Пьем воду!</vt:lpstr>
      <vt:lpstr>Надеюсь убедительно!</vt:lpstr>
      <vt:lpstr>Итак, что будет с организмом, если не пить воду? Напишите в чат. </vt:lpstr>
      <vt:lpstr>Если оригинальное заключение, то лучше так:</vt:lpstr>
      <vt:lpstr>Составьте заключение к темам</vt:lpstr>
      <vt:lpstr>Составьте заключение к темам</vt:lpstr>
      <vt:lpstr>          Остались ли вопросы по теме  «Как писать заключение?                     Какое писать?»</vt:lpstr>
      <vt:lpstr>ошибки в лексической сочетаемости</vt:lpstr>
      <vt:lpstr>призыв</vt:lpstr>
      <vt:lpstr>Выбери верный вариант</vt:lpstr>
      <vt:lpstr>проверь</vt:lpstr>
      <vt:lpstr>Выбери верный вариант</vt:lpstr>
      <vt:lpstr>проверь</vt:lpstr>
      <vt:lpstr>Выбери верный вариант </vt:lpstr>
      <vt:lpstr>Проверь </vt:lpstr>
      <vt:lpstr>Пиши правильно:</vt:lpstr>
      <vt:lpstr> СОСТАВЬТЕ предложения с 3 словосочетаниями: </vt:lpstr>
      <vt:lpstr>рефлЕксия</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Вебинарный курс  </dc:title>
  <dc:creator>Малина</dc:creator>
  <cp:lastModifiedBy>Пользователь Windows</cp:lastModifiedBy>
  <cp:revision>40</cp:revision>
  <dcterms:created xsi:type="dcterms:W3CDTF">2021-11-04T20:47:35Z</dcterms:created>
  <dcterms:modified xsi:type="dcterms:W3CDTF">2021-11-12T12:05:25Z</dcterms:modified>
</cp:coreProperties>
</file>