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-RU" sz="750">
                <a:latin typeface="Arial"/>
                <a:ea typeface="Arial"/>
                <a:cs typeface="Arial"/>
                <a:sym typeface="Arial"/>
              </a:rPr>
              <a:t>Следует помнить, что инфаркт может протекать и атипично, особенно у пожилых пациентов, женщин и лиц с сахарным диабетом.</a:t>
            </a:r>
            <a:endParaRPr/>
          </a:p>
        </p:txBody>
      </p:sp>
      <p:sp>
        <p:nvSpPr>
          <p:cNvPr id="174" name="Google Shape;174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cd31b52468_0_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cd31b52468_0_2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3cd31b52468_0_2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181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750">
                <a:latin typeface="Times New Roman"/>
                <a:ea typeface="Times New Roman"/>
                <a:cs typeface="Times New Roman"/>
                <a:sym typeface="Times New Roman"/>
              </a:rPr>
              <a:t>Инфаркт миокарда и инсульт имеют общую патофизиологическую основу — атеросклеротическое поражение сосудов и тромботические осложнения. Поэтому их первичная профилактика строится на единых принципах и направлена на контроль сердечно-сосудистого риска.</a:t>
            </a:r>
            <a:endParaRPr sz="7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50">
                <a:latin typeface="Times New Roman"/>
                <a:ea typeface="Times New Roman"/>
                <a:cs typeface="Times New Roman"/>
                <a:sym typeface="Times New Roman"/>
              </a:rPr>
              <a:t>Согласно клиническим рекомендациям, профилактика должна быть комплексной и включать контроль артериального давления, липидов, гликемии и других факторов риска,  коррекцию образа жизни</a:t>
            </a:r>
            <a:endParaRPr/>
          </a:p>
        </p:txBody>
      </p:sp>
      <p:sp>
        <p:nvSpPr>
          <p:cNvPr id="191" name="Google Shape;191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ru-RU"/>
              <a:t>Артериальная гипертензия является ведущим модифицируемым фактором риска как инфаркта, так и инсульта.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1000">
                <a:latin typeface="Arial"/>
                <a:ea typeface="Arial"/>
                <a:cs typeface="Arial"/>
                <a:sym typeface="Arial"/>
              </a:rPr>
              <a:t>Контроль артериального давления — это простой способ предотвратить инфаркт и инсульт и сохранить здоровье на долгие годы.</a:t>
            </a:r>
            <a:br>
              <a:rPr lang="ru-RU"/>
            </a:br>
            <a:r>
              <a:rPr lang="ru-RU"/>
              <a:t>Целевые показатели:</a:t>
            </a:r>
            <a:br>
              <a:rPr lang="ru-RU"/>
            </a:br>
            <a:r>
              <a:rPr lang="ru-RU"/>
              <a:t>менее 140/90 мм рт. ст. — для большинства пациентов</a:t>
            </a:r>
            <a:br>
              <a:rPr lang="ru-RU"/>
            </a:br>
            <a:r>
              <a:rPr lang="ru-RU"/>
              <a:t>120–130 мм рт. ст. систолического давления — при хорошей переносимости и высоком сердечно-сосудистом риске</a:t>
            </a:r>
            <a:br>
              <a:rPr lang="ru-RU"/>
            </a:br>
            <a:r>
              <a:rPr lang="ru-RU"/>
              <a:t>у пожилых пациентов цели определяются индивидуально</a:t>
            </a:r>
            <a:br>
              <a:rPr lang="ru-RU"/>
            </a:br>
            <a:r>
              <a:rPr lang="ru-RU"/>
              <a:t>Важно не только достижение целевых цифр, но и стабильность контроля давления.</a:t>
            </a:r>
            <a:br>
              <a:rPr lang="ru-RU"/>
            </a:br>
            <a:r>
              <a:rPr lang="ru-RU"/>
              <a:t>Методы:</a:t>
            </a:r>
            <a:br>
              <a:rPr lang="ru-RU"/>
            </a:br>
            <a:r>
              <a:rPr lang="ru-RU"/>
              <a:t>- снижение массы тела</a:t>
            </a:r>
            <a:br>
              <a:rPr lang="ru-RU"/>
            </a:br>
            <a:r>
              <a:rPr lang="ru-RU"/>
              <a:t>- ограничение соли до &lt;5 г в сутки</a:t>
            </a:r>
            <a:br>
              <a:rPr lang="ru-RU"/>
            </a:br>
            <a:r>
              <a:rPr lang="ru-RU"/>
              <a:t>- регулярная физическая активность</a:t>
            </a:r>
            <a:br>
              <a:rPr lang="ru-RU"/>
            </a:br>
            <a:r>
              <a:rPr lang="ru-RU"/>
              <a:t>- антигипертензивная терапия при наличии показаний</a:t>
            </a:r>
            <a:br>
              <a:rPr lang="ru-RU"/>
            </a:br>
            <a:r>
              <a:rPr lang="ru-RU"/>
              <a:t>Снижение систолического давления на 10 мм рт. ст. существенно уменьшает риск инсульта и инфаркта.</a:t>
            </a:r>
            <a:endParaRPr/>
          </a:p>
        </p:txBody>
      </p:sp>
      <p:sp>
        <p:nvSpPr>
          <p:cNvPr id="202" name="Google Shape;202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50">
                <a:latin typeface="Arial"/>
                <a:ea typeface="Arial"/>
                <a:cs typeface="Arial"/>
                <a:sym typeface="Arial"/>
              </a:rPr>
              <a:t>В заключение важно отметить, что инсульт и инфаркт являются экстренными состояниями, требующим немедленного вмешательства.</a:t>
            </a:r>
            <a:endParaRPr/>
          </a:p>
        </p:txBody>
      </p:sp>
      <p:sp>
        <p:nvSpPr>
          <p:cNvPr id="215" name="Google Shape;215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750">
                <a:latin typeface="Arial"/>
                <a:ea typeface="Arial"/>
                <a:cs typeface="Arial"/>
                <a:sym typeface="Arial"/>
              </a:rPr>
              <a:t>Инсульт — это острое нарушение мозгового кровообращения, которое приводит к внезапному повреждению ткани головного мозга. В клинической практике различают ишемический инсульт, который возникает вследствие прекращения кровотока по сосуду и составляет около 75% всех случаев, и геморрагический инсульт, связанный с кровоизлиянием в вещество мозга. Инсульт остаётся одной из ведущих причин смертности и стойкой инвалидизации во всём мире, что подчёркивает важность его раннего распознавания и профилактики.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900">
                <a:latin typeface="Arial"/>
                <a:ea typeface="Arial"/>
                <a:cs typeface="Arial"/>
                <a:sym typeface="Arial"/>
              </a:rPr>
              <a:t>Ишемический инфаркт инсульт или мозга - это самый распространенный вид нарушения мозгового кровообращения (75%). При этом виде инсульта артерия, по которой поступает кровь к мозгу, блокируется тромбом или спазмируется. Длительное нарушение кровотока вызывает кислородное голодание и гибель клеток мозга.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900">
                <a:latin typeface="Arial"/>
                <a:ea typeface="Arial"/>
                <a:cs typeface="Arial"/>
                <a:sym typeface="Arial"/>
              </a:rPr>
              <a:t>При геморрагическом инсульте (кровоизлияние в мозг) симптоматика развивается очень быстро и сопровождается сильной головной болью. Человек может потерять сознание. В этот момент происходит разрыв стенки сосуда и кровь пропитывает ткани головного мозга. Геморрагический тип инсульта отличается высокой смертностью.</a:t>
            </a:r>
            <a:endParaRPr/>
          </a:p>
        </p:txBody>
      </p:sp>
      <p:sp>
        <p:nvSpPr>
          <p:cNvPr id="102" name="Google Shape;10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181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750">
                <a:latin typeface="Arial"/>
                <a:ea typeface="Arial"/>
                <a:cs typeface="Arial"/>
                <a:sym typeface="Arial"/>
              </a:rPr>
              <a:t>Клинические рекомендации подчёркивают, что симптомы инсульта развиваются внезапно. Наиболее типичными являются очаговые неврологические нарушения. Это асимметрия лица, слабость или онемение в руке и или ноге, чаще с одной стороны тела, а также нарушение речи — пациент может не понимать обращённую речь или не способен чётко говорить. Часто отмечаются нарушения зрения, такие как выпадение полей зрения или двоение в глазах.</a:t>
            </a:r>
            <a:endParaRPr sz="75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50">
                <a:latin typeface="Arial"/>
                <a:ea typeface="Arial"/>
                <a:cs typeface="Arial"/>
                <a:sym typeface="Arial"/>
              </a:rPr>
              <a:t>Помимо очаговой симптоматики могут присутствовать общемозговые симптомы. К ним относятся внезапная интенсивная головная боль, особенно характерная для геморрагического инсульта, головокружение, нарушение координации движений, шаткость походки, а также угнетение или потеря сознания.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50">
                <a:latin typeface="Arial"/>
                <a:ea typeface="Arial"/>
                <a:cs typeface="Arial"/>
                <a:sym typeface="Arial"/>
              </a:rPr>
              <a:t>Для быстрого распознавания инсульта клинические рекомендации рекомендуют использовать алгоритм. Он включает оценку симметрии лица, силы в руках, речи пациента и подчёркивает решающую роль времени.</a:t>
            </a:r>
            <a:endParaRPr/>
          </a:p>
        </p:txBody>
      </p:sp>
      <p:sp>
        <p:nvSpPr>
          <p:cNvPr id="126" name="Google Shape;126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cd31b52468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cd31b52468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3cd31b52468_0_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cd31b52468_0_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cd31b52468_0_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g3cd31b52468_0_1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833019" y="-1623215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285038" y="1828804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697038" y="-812796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6193369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609602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609602" y="1435103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Relationship Id="rId4" Type="http://schemas.openxmlformats.org/officeDocument/2006/relationships/image" Target="../media/image3.png"/><Relationship Id="rId5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Relationship Id="rId4" Type="http://schemas.openxmlformats.org/officeDocument/2006/relationships/image" Target="../media/image3.png"/><Relationship Id="rId5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8.png"/><Relationship Id="rId6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1.png"/><Relationship Id="rId6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Relationship Id="rId4" Type="http://schemas.openxmlformats.org/officeDocument/2006/relationships/image" Target="../media/image3.png"/><Relationship Id="rId5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3.png"/><Relationship Id="rId6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>
            <p:ph type="ctrTitle"/>
          </p:nvPr>
        </p:nvSpPr>
        <p:spPr>
          <a:xfrm>
            <a:off x="1052421" y="2536167"/>
            <a:ext cx="5589917" cy="1311215"/>
          </a:xfrm>
          <a:prstGeom prst="rect">
            <a:avLst/>
          </a:prstGeom>
          <a:solidFill>
            <a:srgbClr val="DAE5F1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366092"/>
              </a:buClr>
              <a:buSzPts val="2400"/>
              <a:buFont typeface="Calibri"/>
              <a:buNone/>
            </a:pPr>
            <a:r>
              <a:rPr b="1" lang="ru-RU" sz="2400">
                <a:solidFill>
                  <a:srgbClr val="366092"/>
                </a:solidFill>
              </a:rPr>
              <a:t>Первые признаки инсульта и инфаркта</a:t>
            </a:r>
            <a:endParaRPr sz="2400">
              <a:solidFill>
                <a:srgbClr val="366092"/>
              </a:solidFill>
            </a:endParaRPr>
          </a:p>
        </p:txBody>
      </p:sp>
      <p:sp>
        <p:nvSpPr>
          <p:cNvPr id="89" name="Google Shape;89;p13"/>
          <p:cNvSpPr/>
          <p:nvPr/>
        </p:nvSpPr>
        <p:spPr>
          <a:xfrm>
            <a:off x="5190926" y="6297250"/>
            <a:ext cx="1751100" cy="35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Тюмень, 2026 г.</a:t>
            </a:r>
            <a:endParaRPr/>
          </a:p>
        </p:txBody>
      </p:sp>
      <p:pic>
        <p:nvPicPr>
          <p:cNvPr id="90" name="Google Shape;9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41863" y="622895"/>
            <a:ext cx="4619625" cy="5686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0542" y="232739"/>
            <a:ext cx="1414080" cy="350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135" y="1653783"/>
            <a:ext cx="10412083" cy="4565298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2"/>
          <p:cNvSpPr/>
          <p:nvPr/>
        </p:nvSpPr>
        <p:spPr>
          <a:xfrm>
            <a:off x="3417500" y="707325"/>
            <a:ext cx="5870100" cy="5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Атипичные симптомы инфаркта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8" name="Google Shape;178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0542" y="232739"/>
            <a:ext cx="1414080" cy="3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859781" y="106107"/>
            <a:ext cx="1207815" cy="4772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542" y="232739"/>
            <a:ext cx="1414081" cy="3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59781" y="106107"/>
            <a:ext cx="1207815" cy="477272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3"/>
          <p:cNvSpPr/>
          <p:nvPr/>
        </p:nvSpPr>
        <p:spPr>
          <a:xfrm>
            <a:off x="2628200" y="707325"/>
            <a:ext cx="7228200" cy="5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Действия при подозрении на инфаркт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" name="Google Shape;188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98188" y="1852800"/>
            <a:ext cx="8395628" cy="4222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542" y="232739"/>
            <a:ext cx="1414080" cy="3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59781" y="106107"/>
            <a:ext cx="1207815" cy="477272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4"/>
          <p:cNvSpPr/>
          <p:nvPr/>
        </p:nvSpPr>
        <p:spPr>
          <a:xfrm>
            <a:off x="2265894" y="734048"/>
            <a:ext cx="7455311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Профилактика инфаркта миокарда и инсульта</a:t>
            </a:r>
            <a:endParaRPr b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24"/>
          <p:cNvSpPr/>
          <p:nvPr/>
        </p:nvSpPr>
        <p:spPr>
          <a:xfrm>
            <a:off x="1132936" y="2228671"/>
            <a:ext cx="4094672" cy="1754326"/>
          </a:xfrm>
          <a:prstGeom prst="rect">
            <a:avLst/>
          </a:prstGeom>
          <a:solidFill>
            <a:srgbClr val="DAE5F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</a:t>
            </a:r>
            <a:r>
              <a:rPr b="1"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Образ жизни: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отказ от курения (снижает риск ИМ на 30–50%)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регулярная физическая активность: ≥150 мин умеренной нагрузки в неделю</a:t>
            </a:r>
            <a:endParaRPr/>
          </a:p>
        </p:txBody>
      </p:sp>
      <p:sp>
        <p:nvSpPr>
          <p:cNvPr id="197" name="Google Shape;197;p24"/>
          <p:cNvSpPr/>
          <p:nvPr/>
        </p:nvSpPr>
        <p:spPr>
          <a:xfrm>
            <a:off x="6469812" y="2228671"/>
            <a:ext cx="4094672" cy="1754326"/>
          </a:xfrm>
          <a:prstGeom prst="rect">
            <a:avLst/>
          </a:prstGeom>
          <a:solidFill>
            <a:srgbClr val="DAE5F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</a:t>
            </a:r>
            <a:r>
              <a:rPr b="1"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Рацион: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снижение насыщенных жиров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ограничение соли &lt;5 г/сут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овощи, фрукты, рыба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24"/>
          <p:cNvSpPr/>
          <p:nvPr/>
        </p:nvSpPr>
        <p:spPr>
          <a:xfrm>
            <a:off x="2945548" y="4493256"/>
            <a:ext cx="5827515" cy="1477328"/>
          </a:xfrm>
          <a:prstGeom prst="rect">
            <a:avLst/>
          </a:prstGeom>
          <a:solidFill>
            <a:srgbClr val="DAE5F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</a:t>
            </a:r>
            <a:r>
              <a:rPr b="1"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Контроль факторов риска: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Контроль артериального давления &lt;140/90 мм рт.ст. (индивидуально ниже)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ЛПНП: &lt;1,8 ммоль/л у пациентов высокого риска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контроль гликемии при СД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542" y="232739"/>
            <a:ext cx="1414080" cy="3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59781" y="106107"/>
            <a:ext cx="1207815" cy="477272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5"/>
          <p:cNvSpPr/>
          <p:nvPr/>
        </p:nvSpPr>
        <p:spPr>
          <a:xfrm>
            <a:off x="3232275" y="780000"/>
            <a:ext cx="60705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Контроль артериального давления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7" name="Google Shape;207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8136" y="1777042"/>
            <a:ext cx="10464243" cy="3695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64567" y="521102"/>
            <a:ext cx="9825488" cy="5855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376" y="1507483"/>
            <a:ext cx="10662249" cy="4302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0542" y="232739"/>
            <a:ext cx="1414080" cy="3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859781" y="106107"/>
            <a:ext cx="1207815" cy="4772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542" y="232739"/>
            <a:ext cx="1414080" cy="3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59781" y="106107"/>
            <a:ext cx="1207815" cy="477272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/>
          <p:nvPr/>
        </p:nvSpPr>
        <p:spPr>
          <a:xfrm>
            <a:off x="723258" y="1945498"/>
            <a:ext cx="4394174" cy="25853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Инсульт</a:t>
            </a: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 это острое нарушение мозгового кровообращения. Чаще всего инсульт возникает из-за разрыва сосуда или его закупорки тромбом. В этом случае к нервным клеткам не поступает нужное количество кислорода, глюкозы и других питательных веществ, что приводит к их гибели. Существует два вида инсультов: ишемический и геморрагический. 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82653" y="18802"/>
            <a:ext cx="6609347" cy="6832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542" y="232739"/>
            <a:ext cx="1414080" cy="3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59781" y="106107"/>
            <a:ext cx="1207815" cy="477272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5"/>
          <p:cNvSpPr/>
          <p:nvPr/>
        </p:nvSpPr>
        <p:spPr>
          <a:xfrm>
            <a:off x="691173" y="4060914"/>
            <a:ext cx="5148153" cy="2031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Ишемический инсульт мозга </a:t>
            </a: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это самый распространенный вид нарушения мозгового кровообращения (75%). При этом виде инсульта артерия, по которой поступает кровь к мозгу, блокируется тромбом или спазмируется. Длительное нарушение кровотока вызывает кислородное голодание и гибель клеток мозга.</a:t>
            </a:r>
            <a:endParaRPr/>
          </a:p>
        </p:txBody>
      </p:sp>
      <p:sp>
        <p:nvSpPr>
          <p:cNvPr id="107" name="Google Shape;107;p15"/>
          <p:cNvSpPr/>
          <p:nvPr/>
        </p:nvSpPr>
        <p:spPr>
          <a:xfrm>
            <a:off x="6315534" y="4060914"/>
            <a:ext cx="5148153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При </a:t>
            </a:r>
            <a:r>
              <a:rPr b="1" lang="ru-RU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геморрагическом инсульте </a:t>
            </a: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(кровоизлияние в мозг) симптоматика развивается очень быстро и сопровождается сильной головной болью. Человек может потерять сознание. В этот момент происходит разрыв стенки сосуда и кровь пропитывает ткани головного мозга. Геморрагический тип инсульта отличается высокой смертностью.</a:t>
            </a:r>
            <a:endParaRPr/>
          </a:p>
        </p:txBody>
      </p:sp>
      <p:pic>
        <p:nvPicPr>
          <p:cNvPr id="108" name="Google Shape;108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1173" y="1772745"/>
            <a:ext cx="4943690" cy="2115127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5"/>
          <p:cNvSpPr/>
          <p:nvPr/>
        </p:nvSpPr>
        <p:spPr>
          <a:xfrm>
            <a:off x="1212600" y="1186925"/>
            <a:ext cx="4276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Ишемический инсульт мозга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15536" y="1772745"/>
            <a:ext cx="5315168" cy="2115127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/>
          <p:nvPr/>
        </p:nvSpPr>
        <p:spPr>
          <a:xfrm>
            <a:off x="6706800" y="1186900"/>
            <a:ext cx="4756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Геморрагический инсульт мозга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/>
          <p:nvPr>
            <p:ph type="title"/>
          </p:nvPr>
        </p:nvSpPr>
        <p:spPr>
          <a:xfrm>
            <a:off x="620485" y="583380"/>
            <a:ext cx="10972800" cy="7641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b="1" lang="ru-RU" sz="2800"/>
              <a:t>Клиническая картина</a:t>
            </a:r>
            <a:endParaRPr sz="2800"/>
          </a:p>
        </p:txBody>
      </p:sp>
      <p:sp>
        <p:nvSpPr>
          <p:cNvPr id="117" name="Google Shape;117;p16"/>
          <p:cNvSpPr/>
          <p:nvPr/>
        </p:nvSpPr>
        <p:spPr>
          <a:xfrm>
            <a:off x="821152" y="1565272"/>
            <a:ext cx="4561115" cy="2585323"/>
          </a:xfrm>
          <a:prstGeom prst="rect">
            <a:avLst/>
          </a:prstGeom>
          <a:solidFill>
            <a:srgbClr val="DAE5F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Ишемический инсульт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Головокружение 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Чувство слабости и онемения в конечностях, которое плавно нарастает 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Спутанность речи, коверкание слов 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Нарушение координации движений 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Нарушение зрения 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Перекошенность лица 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Судороги</a:t>
            </a:r>
            <a:endParaRPr/>
          </a:p>
        </p:txBody>
      </p:sp>
      <p:sp>
        <p:nvSpPr>
          <p:cNvPr id="118" name="Google Shape;118;p16"/>
          <p:cNvSpPr/>
          <p:nvPr/>
        </p:nvSpPr>
        <p:spPr>
          <a:xfrm>
            <a:off x="6482443" y="1610193"/>
            <a:ext cx="4585248" cy="2585323"/>
          </a:xfrm>
          <a:prstGeom prst="rect">
            <a:avLst/>
          </a:prstGeom>
          <a:solidFill>
            <a:srgbClr val="DAE5F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Геморрагический инсульт 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Острая головная боль 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Помрачение сознания или обморок 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Внезапная рвота слюнотечение. 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Снижение слуха и зрения 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Паралич половины тела </a:t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✓ Искажение мимики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9" name="Google Shape;11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542" y="232739"/>
            <a:ext cx="1414080" cy="3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59781" y="106107"/>
            <a:ext cx="1207815" cy="477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2864" y="4398815"/>
            <a:ext cx="3828334" cy="1073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106198" y="4398815"/>
            <a:ext cx="2804111" cy="9929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2696" y="125663"/>
            <a:ext cx="10729923" cy="6732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542" y="232739"/>
            <a:ext cx="1414081" cy="3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59781" y="106107"/>
            <a:ext cx="1207815" cy="477272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8"/>
          <p:cNvSpPr/>
          <p:nvPr/>
        </p:nvSpPr>
        <p:spPr>
          <a:xfrm>
            <a:off x="2628200" y="707325"/>
            <a:ext cx="7228200" cy="5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Действия при подозрении на инсульт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" name="Google Shape;13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4188" y="1912275"/>
            <a:ext cx="7903626" cy="385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542" y="232739"/>
            <a:ext cx="1414081" cy="3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59781" y="106107"/>
            <a:ext cx="1207815" cy="477272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9"/>
          <p:cNvSpPr/>
          <p:nvPr/>
        </p:nvSpPr>
        <p:spPr>
          <a:xfrm>
            <a:off x="2628200" y="707325"/>
            <a:ext cx="7228200" cy="5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Что делать категорически нельзя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6" name="Google Shape;14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13513" y="1899609"/>
            <a:ext cx="10364974" cy="3755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7838" y="1461541"/>
            <a:ext cx="9315653" cy="3726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0542" y="232739"/>
            <a:ext cx="1414080" cy="3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859781" y="106107"/>
            <a:ext cx="1207815" cy="477272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0"/>
          <p:cNvSpPr/>
          <p:nvPr/>
        </p:nvSpPr>
        <p:spPr>
          <a:xfrm>
            <a:off x="2517263" y="5694237"/>
            <a:ext cx="742658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основе — атеросклероз коронарных артерий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542" y="232739"/>
            <a:ext cx="1414080" cy="3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59781" y="106107"/>
            <a:ext cx="1207815" cy="477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50746" y="1475117"/>
            <a:ext cx="3120530" cy="4602552"/>
          </a:xfrm>
          <a:prstGeom prst="rect">
            <a:avLst/>
          </a:prstGeom>
          <a:noFill/>
          <a:ln>
            <a:noFill/>
          </a:ln>
        </p:spPr>
      </p:pic>
      <p:sp>
        <p:nvSpPr>
          <p:cNvPr descr="blob:https://web.telegram.org/4807ca8b-d680-4c0e-8e78-7b3161bd48b6" id="163" name="Google Shape;163;p21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blob:https://web.telegram.org/4807ca8b-d680-4c0e-8e78-7b3161bd48b6" id="164" name="Google Shape;164;p21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blob:https://web.telegram.org/4807ca8b-d680-4c0e-8e78-7b3161bd48b6" id="165" name="Google Shape;165;p21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6" name="Google Shape;166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295877" y="1809228"/>
            <a:ext cx="3685104" cy="3860949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1"/>
          <p:cNvSpPr/>
          <p:nvPr/>
        </p:nvSpPr>
        <p:spPr>
          <a:xfrm>
            <a:off x="331301" y="2504345"/>
            <a:ext cx="196457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Шея и</a:t>
            </a:r>
            <a:b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нижняя челюсть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1"/>
          <p:cNvSpPr/>
          <p:nvPr/>
        </p:nvSpPr>
        <p:spPr>
          <a:xfrm>
            <a:off x="307976" y="3227883"/>
            <a:ext cx="1987902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Межлопаточная</a:t>
            </a:r>
            <a:b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область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1"/>
          <p:cNvSpPr/>
          <p:nvPr/>
        </p:nvSpPr>
        <p:spPr>
          <a:xfrm>
            <a:off x="5552026" y="2733400"/>
            <a:ext cx="967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Плечо</a:t>
            </a:r>
            <a:endParaRPr/>
          </a:p>
        </p:txBody>
      </p:sp>
      <p:sp>
        <p:nvSpPr>
          <p:cNvPr id="170" name="Google Shape;170;p21"/>
          <p:cNvSpPr/>
          <p:nvPr/>
        </p:nvSpPr>
        <p:spPr>
          <a:xfrm>
            <a:off x="5902879" y="4970419"/>
            <a:ext cx="1382879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Левая рука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21"/>
          <p:cNvSpPr/>
          <p:nvPr/>
        </p:nvSpPr>
        <p:spPr>
          <a:xfrm>
            <a:off x="2628200" y="707325"/>
            <a:ext cx="7228200" cy="5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Типичные симптомы инфаркта миокарда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