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2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72" r:id="rId13"/>
    <p:sldId id="273" r:id="rId14"/>
    <p:sldId id="274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</p:sldIdLst>
  <p:sldSz cx="10693400" cy="7556500"/>
  <p:notesSz cx="10693400" cy="7556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-1272" y="-72"/>
      </p:cViewPr>
      <p:guideLst>
        <p:guide orient="horz" pos="2380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0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209" name="PlaceHolder 4"/>
          <p:cNvSpPr>
            <a:spLocks noGrp="1"/>
          </p:cNvSpPr>
          <p:nvPr>
            <p:ph type="dt" idx="16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210" name="PlaceHolder 5"/>
          <p:cNvSpPr>
            <a:spLocks noGrp="1"/>
          </p:cNvSpPr>
          <p:nvPr>
            <p:ph type="ftr" idx="17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211" name="PlaceHolder 6"/>
          <p:cNvSpPr>
            <a:spLocks noGrp="1"/>
          </p:cNvSpPr>
          <p:nvPr>
            <p:ph type="sldNum" idx="18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91B0FAB2-A1F2-49DC-9D80-324ED7B3E449}" type="slidenum">
              <a:rPr lang="ru-RU" sz="1400" b="0" strike="noStrike" spc="-1">
                <a:latin typeface="Times New Roman"/>
              </a:rPr>
              <a:pPr algn="r">
                <a:buNone/>
              </a:p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44640" y="812880"/>
            <a:ext cx="5668560" cy="4006440"/>
          </a:xfrm>
          <a:prstGeom prst="rect">
            <a:avLst/>
          </a:prstGeom>
          <a:ln w="0">
            <a:noFill/>
          </a:ln>
        </p:spPr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2960" cy="480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 type="sldNum" idx="19"/>
          </p:nvPr>
        </p:nvSpPr>
        <p:spPr>
          <a:xfrm>
            <a:off x="4278960" y="10157400"/>
            <a:ext cx="3276000" cy="52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04B18C9-C11D-46B4-A371-CC85F8B4E27B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100000"/>
                </a:lnSpc>
                <a:buNone/>
              </a:pPr>
              <a:t>6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44640" y="812880"/>
            <a:ext cx="5668560" cy="4006440"/>
          </a:xfrm>
          <a:prstGeom prst="rect">
            <a:avLst/>
          </a:prstGeom>
          <a:ln w="0">
            <a:noFill/>
          </a:ln>
        </p:spPr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2960" cy="480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 type="sldNum" idx="20"/>
          </p:nvPr>
        </p:nvSpPr>
        <p:spPr>
          <a:xfrm>
            <a:off x="4278960" y="10157400"/>
            <a:ext cx="3276000" cy="52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085B784-2678-4C0E-BBBE-D84D9CB213E1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100000"/>
                </a:lnSpc>
                <a:buNone/>
              </a:pPr>
              <a:t>7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44563" y="812800"/>
            <a:ext cx="5668962" cy="4006850"/>
          </a:xfrm>
          <a:prstGeom prst="rect">
            <a:avLst/>
          </a:prstGeom>
          <a:ln w="0">
            <a:noFill/>
          </a:ln>
        </p:spPr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2960" cy="480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 type="sldNum" idx="20"/>
          </p:nvPr>
        </p:nvSpPr>
        <p:spPr>
          <a:xfrm>
            <a:off x="4278960" y="10157400"/>
            <a:ext cx="3276000" cy="52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085B784-2678-4C0E-BBBE-D84D9CB213E1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100000"/>
                </a:lnSpc>
                <a:buNone/>
              </a:pPr>
              <a:t>8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5091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44563" y="812800"/>
            <a:ext cx="5668962" cy="4006850"/>
          </a:xfrm>
          <a:prstGeom prst="rect">
            <a:avLst/>
          </a:prstGeom>
          <a:ln w="0">
            <a:noFill/>
          </a:ln>
        </p:spPr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2960" cy="480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 type="sldNum" idx="20"/>
          </p:nvPr>
        </p:nvSpPr>
        <p:spPr>
          <a:xfrm>
            <a:off x="4278960" y="10157400"/>
            <a:ext cx="3276000" cy="52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085B784-2678-4C0E-BBBE-D84D9CB213E1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100000"/>
                </a:lnSpc>
                <a:buNone/>
              </a:pPr>
              <a:t>9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221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44563" y="812800"/>
            <a:ext cx="5668962" cy="4006850"/>
          </a:xfrm>
          <a:prstGeom prst="rect">
            <a:avLst/>
          </a:prstGeom>
          <a:ln w="0">
            <a:noFill/>
          </a:ln>
        </p:spPr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2960" cy="480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 type="sldNum" idx="20"/>
          </p:nvPr>
        </p:nvSpPr>
        <p:spPr>
          <a:xfrm>
            <a:off x="4278960" y="10157400"/>
            <a:ext cx="3276000" cy="52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085B784-2678-4C0E-BBBE-D84D9CB213E1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100000"/>
                </a:lnSpc>
                <a:buNone/>
              </a:pPr>
              <a:t>10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7335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44640" y="812880"/>
            <a:ext cx="5670360" cy="4008240"/>
          </a:xfrm>
          <a:prstGeom prst="rect">
            <a:avLst/>
          </a:prstGeom>
          <a:ln w="0">
            <a:noFill/>
          </a:ln>
        </p:spPr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560" cy="48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69" name="PlaceHolder 3"/>
          <p:cNvSpPr>
            <a:spLocks noGrp="1"/>
          </p:cNvSpPr>
          <p:nvPr>
            <p:ph type="sldNum" idx="21"/>
          </p:nvPr>
        </p:nvSpPr>
        <p:spPr>
          <a:xfrm>
            <a:off x="4278960" y="10157400"/>
            <a:ext cx="3279600" cy="533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CCE6082-C90C-4389-B68D-56AF0FD2AADA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100000"/>
                </a:lnSpc>
                <a:buNone/>
              </a:pPr>
              <a:t>11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80" y="812880"/>
            <a:ext cx="5343120" cy="4008240"/>
          </a:xfrm>
          <a:prstGeom prst="rect">
            <a:avLst/>
          </a:prstGeom>
          <a:ln w="0">
            <a:noFill/>
          </a:ln>
        </p:spPr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 type="sldNum" idx="22"/>
          </p:nvPr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9599DBF-DC12-4ED5-9298-5B1C8840516C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100000"/>
                </a:lnSpc>
                <a:buNone/>
              </a:pPr>
              <a:t>14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80" y="812880"/>
            <a:ext cx="5342760" cy="4007880"/>
          </a:xfrm>
          <a:prstGeom prst="rect">
            <a:avLst/>
          </a:prstGeom>
          <a:ln w="0">
            <a:noFill/>
          </a:ln>
        </p:spPr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560" cy="48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 type="sldNum" idx="23"/>
          </p:nvPr>
        </p:nvSpPr>
        <p:spPr>
          <a:xfrm>
            <a:off x="4278960" y="10157400"/>
            <a:ext cx="3279600" cy="533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ru-RU" sz="18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CC766B5-59BC-498E-86C7-CEB44C32EBFA}" type="slidenum">
              <a:rPr lang="ru-RU" sz="18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  <a:buNone/>
              </a:pPr>
              <a:t>15</a:t>
            </a:fld>
            <a:endParaRPr lang="ru-RU" sz="18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44640" y="812880"/>
            <a:ext cx="5668560" cy="4006440"/>
          </a:xfrm>
          <a:prstGeom prst="rect">
            <a:avLst/>
          </a:prstGeom>
          <a:ln w="0">
            <a:noFill/>
          </a:ln>
        </p:spPr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480" cy="480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 type="sldNum" idx="24"/>
          </p:nvPr>
        </p:nvSpPr>
        <p:spPr>
          <a:xfrm>
            <a:off x="4278960" y="10157400"/>
            <a:ext cx="3278520" cy="532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4FD6A61-6B71-48E1-94F4-DBBEC30A70E2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100000"/>
                </a:lnSpc>
                <a:buNone/>
              </a:pPr>
              <a:t>16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7379200-2F9F-46AB-8085-3A2B104724F6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962352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34600" y="4057200"/>
            <a:ext cx="962352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8B98650-6114-49C4-BD58-F8AFC98FE8D1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465880" y="176796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34600" y="405720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465880" y="405720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098C2EC-443E-4158-A2B7-7E132A7C7899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309852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788280" y="1767960"/>
            <a:ext cx="309852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042320" y="1767960"/>
            <a:ext cx="309852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34600" y="4057200"/>
            <a:ext cx="309852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788280" y="4057200"/>
            <a:ext cx="309852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042320" y="4057200"/>
            <a:ext cx="309852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28183B5-9B06-42F5-BA56-E56E64B9FD33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A780737-BC4A-4D7F-BC60-FFCE1B6DD920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34600" y="1767960"/>
            <a:ext cx="9623520" cy="438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319BFDA-004A-49EF-B2F0-07FEE2F2DDE7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9623520" cy="438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B1D3443-244A-4D2A-BDDD-B0FE33663D4A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4696200" cy="438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5465880" y="1767960"/>
            <a:ext cx="4696200" cy="438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3561EC7-C7FD-4339-BD7F-7C9492BA75F2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84579DE-0481-41E7-90B6-386B1CB75F22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34600" y="301320"/>
            <a:ext cx="9623520" cy="584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E47A883-5D41-4C8A-A729-159419160F8E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5465880" y="1767960"/>
            <a:ext cx="4696200" cy="438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534600" y="405720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0D4DB20-2FEB-4EC9-A23C-78FA9BBA0E78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34600" y="1767960"/>
            <a:ext cx="9623520" cy="438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401B443-8493-4D7A-89AE-A9099AE7EA01}" type="slidenum">
              <a:rPr/>
              <a:pPr/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4696200" cy="438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5465880" y="176796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5465880" y="405720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6A93808-FED4-4F2F-ADDD-650F9B6A7D6A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5465880" y="176796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534600" y="4057200"/>
            <a:ext cx="962352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51034A1-100C-487F-B94C-3C1F34CEF5B1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962352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534600" y="4057200"/>
            <a:ext cx="962352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96C8FE0-95FC-41E7-BB13-4C250FC04A5D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5465880" y="176796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534600" y="405720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5465880" y="405720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AB1A095-68DB-4DA2-8FA6-DDF54322A69F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309852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788280" y="1767960"/>
            <a:ext cx="309852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042320" y="1767960"/>
            <a:ext cx="309852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534600" y="4057200"/>
            <a:ext cx="309852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788280" y="4057200"/>
            <a:ext cx="309852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042320" y="4057200"/>
            <a:ext cx="309852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EF113B4-337E-4775-8DAC-BB1F8663229B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2415EFE6-7532-40A0-9592-FFAFF146574E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534600" y="1767960"/>
            <a:ext cx="9623520" cy="438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33B34F3-5224-47AF-BD8C-E638C1D4D755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9623520" cy="438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935D2881-BCE5-4FAB-8A4D-B9DFC7728F6A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4696200" cy="438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5465880" y="1767960"/>
            <a:ext cx="4696200" cy="438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E120632C-6D2D-4FB5-9EAE-D2DE9144C1C4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9218C630-82F9-4A44-A99B-55C08DEE1AAB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9623520" cy="438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11C1367-77EF-41BD-8293-9FA9F1198507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534600" y="301320"/>
            <a:ext cx="9623520" cy="584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6DF3DBF5-E479-42EA-93DA-184861CACB0E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5465880" y="1767960"/>
            <a:ext cx="4696200" cy="438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534600" y="405720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5B48056-4377-4B3B-B8B3-88F65297B1CF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4696200" cy="438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5465880" y="176796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5465880" y="405720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1FDCA552-3F1B-4308-8AB2-B31BEE73190F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5465880" y="176796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534600" y="4057200"/>
            <a:ext cx="962352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F962A200-866A-4317-B773-5C8C33DAF3A7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962352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534600" y="4057200"/>
            <a:ext cx="962352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04741E12-0C76-4BEC-974C-11606CE0E971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5465880" y="176796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534600" y="405720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5465880" y="405720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6E2BBAA-9133-41C5-8E69-172575CDE885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309852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788280" y="1767960"/>
            <a:ext cx="309852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7042320" y="1767960"/>
            <a:ext cx="309852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534600" y="4057200"/>
            <a:ext cx="309852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788280" y="4057200"/>
            <a:ext cx="309852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7042320" y="4057200"/>
            <a:ext cx="309852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863E7F9F-25AE-4587-9D09-5E8CD9002F69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14F44F7-6FC7-4CCD-A7BE-6304B88813AF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534600" y="1767960"/>
            <a:ext cx="9623520" cy="438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635B4B9-2425-4DD1-B4F9-697D5705FB7E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9623520" cy="438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9E164E5-A565-4BAF-B8DD-B55BE97AFA59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4696200" cy="438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465880" y="1767960"/>
            <a:ext cx="4696200" cy="438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10E8C8C-3FD5-44F7-BB96-E042A79A4B2D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4696200" cy="438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5465880" y="1767960"/>
            <a:ext cx="4696200" cy="438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AE6C05-EBDD-4E5B-9F3C-0AE57B1A0028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A8F212B-3768-4CB4-8AFB-D4FFF535735F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534600" y="301320"/>
            <a:ext cx="9623520" cy="584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8B4DB13-7E32-4FA6-AA38-03CB2B27B955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5465880" y="1767960"/>
            <a:ext cx="4696200" cy="438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534600" y="405720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A71F099-3CF1-44CA-B806-ECD30826633B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4696200" cy="438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5465880" y="176796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5465880" y="405720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906E385-710E-4EFB-9967-A683F68D8750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5465880" y="176796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534600" y="4057200"/>
            <a:ext cx="962352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859E5D5-BAFA-4912-9D7C-1CC0082F4EA8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962352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534600" y="4057200"/>
            <a:ext cx="962352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7CDDCA7-5417-466A-ACAB-57FE784DA32D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5465880" y="176796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534600" y="405720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5465880" y="405720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D508160-D457-48A3-88B5-117243A0FDF0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309852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3788280" y="1767960"/>
            <a:ext cx="309852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7042320" y="1767960"/>
            <a:ext cx="309852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>
          <a:xfrm>
            <a:off x="534600" y="4057200"/>
            <a:ext cx="309852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/>
          </p:nvPr>
        </p:nvSpPr>
        <p:spPr>
          <a:xfrm>
            <a:off x="3788280" y="4057200"/>
            <a:ext cx="309852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/>
          </p:nvPr>
        </p:nvSpPr>
        <p:spPr>
          <a:xfrm>
            <a:off x="7042320" y="4057200"/>
            <a:ext cx="309852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AF86866-3A91-41C3-849D-A961D8080F1C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DB7E976C-BC5D-4496-A549-AD71E79B7D45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2B2C331-1062-45E2-93A3-8B5C673F7F3F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subTitle"/>
          </p:nvPr>
        </p:nvSpPr>
        <p:spPr>
          <a:xfrm>
            <a:off x="534600" y="1767960"/>
            <a:ext cx="9623520" cy="438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52C958AA-4DE0-41F8-96FC-4415C6B8507D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9623520" cy="438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85CEEBFF-A631-4815-A45E-93A534801096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4696200" cy="438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/>
          </p:nvPr>
        </p:nvSpPr>
        <p:spPr>
          <a:xfrm>
            <a:off x="5465880" y="1767960"/>
            <a:ext cx="4696200" cy="438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4387B618-C4E7-4EC1-A798-860DD466C3BF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2321E7BC-3184-44B1-8714-D67ACF7B740B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subTitle"/>
          </p:nvPr>
        </p:nvSpPr>
        <p:spPr>
          <a:xfrm>
            <a:off x="534600" y="301320"/>
            <a:ext cx="9623520" cy="584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9899FC0B-77A3-418E-8BCA-E7D04EB857D7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/>
          </p:nvPr>
        </p:nvSpPr>
        <p:spPr>
          <a:xfrm>
            <a:off x="5465880" y="1767960"/>
            <a:ext cx="4696200" cy="438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/>
          </p:nvPr>
        </p:nvSpPr>
        <p:spPr>
          <a:xfrm>
            <a:off x="534600" y="405720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76F90811-FBF0-454A-8A77-937E5E610AD7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4696200" cy="438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5465880" y="176796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/>
          </p:nvPr>
        </p:nvSpPr>
        <p:spPr>
          <a:xfrm>
            <a:off x="5465880" y="405720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E221B31D-65B8-444B-930F-2D4D8DA19B72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5465880" y="176796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/>
          </p:nvPr>
        </p:nvSpPr>
        <p:spPr>
          <a:xfrm>
            <a:off x="534600" y="4057200"/>
            <a:ext cx="962352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99C3A9AC-69BC-4A09-95F7-B23A4FA51F8B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962352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534600" y="4057200"/>
            <a:ext cx="962352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5600828D-C76F-40C7-9D44-C22C054E9C3C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/>
          </p:nvPr>
        </p:nvSpPr>
        <p:spPr>
          <a:xfrm>
            <a:off x="5465880" y="176796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/>
          </p:nvPr>
        </p:nvSpPr>
        <p:spPr>
          <a:xfrm>
            <a:off x="534600" y="405720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/>
          </p:nvPr>
        </p:nvSpPr>
        <p:spPr>
          <a:xfrm>
            <a:off x="5465880" y="405720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F7ED1369-8A72-4857-9A2A-68A2F2AAD745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34600" y="301320"/>
            <a:ext cx="9623520" cy="584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AA5A79E-17CB-4DAA-AD5D-BE3F56AEE563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309852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/>
          </p:nvPr>
        </p:nvSpPr>
        <p:spPr>
          <a:xfrm>
            <a:off x="3788280" y="1767960"/>
            <a:ext cx="309852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/>
          </p:nvPr>
        </p:nvSpPr>
        <p:spPr>
          <a:xfrm>
            <a:off x="7042320" y="1767960"/>
            <a:ext cx="309852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/>
          </p:nvPr>
        </p:nvSpPr>
        <p:spPr>
          <a:xfrm>
            <a:off x="534600" y="4057200"/>
            <a:ext cx="309852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6"/>
          <p:cNvSpPr>
            <a:spLocks noGrp="1"/>
          </p:cNvSpPr>
          <p:nvPr>
            <p:ph/>
          </p:nvPr>
        </p:nvSpPr>
        <p:spPr>
          <a:xfrm>
            <a:off x="3788280" y="4057200"/>
            <a:ext cx="309852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7"/>
          <p:cNvSpPr>
            <a:spLocks noGrp="1"/>
          </p:cNvSpPr>
          <p:nvPr>
            <p:ph/>
          </p:nvPr>
        </p:nvSpPr>
        <p:spPr>
          <a:xfrm>
            <a:off x="7042320" y="4057200"/>
            <a:ext cx="309852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623BC654-9D8D-4EB7-B3F2-E71B8EAED46F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465880" y="1767960"/>
            <a:ext cx="4696200" cy="438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34600" y="405720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6B0DDDA-AF33-4C12-B87C-9768D61F11A9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4696200" cy="438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465880" y="176796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465880" y="405720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27459FD-43A7-4A12-8F05-2089536ABB7A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465880" y="176796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34600" y="4057200"/>
            <a:ext cx="9623520" cy="209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5AE4C8F-AB2A-43D0-84B0-950453A42BC0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ftr" idx="1"/>
          </p:nvPr>
        </p:nvSpPr>
        <p:spPr>
          <a:xfrm>
            <a:off x="3635640" y="7027560"/>
            <a:ext cx="3421080" cy="3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ldNum" idx="2"/>
          </p:nvPr>
        </p:nvSpPr>
        <p:spPr>
          <a:xfrm>
            <a:off x="7699320" y="7027560"/>
            <a:ext cx="2458800" cy="3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lnSpc>
                <a:spcPct val="100000"/>
              </a:lnSpc>
              <a:buNone/>
              <a:defRPr lang="ru-RU" sz="1400" b="0" strike="noStrike" spc="-1">
                <a:solidFill>
                  <a:srgbClr val="B2B2B2"/>
                </a:solidFill>
                <a:latin typeface="Times New Roman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83AA7B9-091A-4E17-82D6-6867814693C1}" type="slidenum">
              <a:rPr lang="ru-RU" sz="1400" b="0" strike="noStrike" spc="-1">
                <a:solidFill>
                  <a:srgbClr val="B2B2B2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  <a:buNone/>
              </a:p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534600" y="7027560"/>
            <a:ext cx="2458800" cy="3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34600" y="1767960"/>
            <a:ext cx="9623520" cy="438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3635640" y="7027560"/>
            <a:ext cx="3421080" cy="3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7699320" y="7027560"/>
            <a:ext cx="2458800" cy="3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lnSpc>
                <a:spcPct val="100000"/>
              </a:lnSpc>
              <a:buNone/>
              <a:defRPr lang="ru-RU" sz="1400" b="0" strike="noStrike" spc="-1">
                <a:solidFill>
                  <a:srgbClr val="B2B2B2"/>
                </a:solidFill>
                <a:latin typeface="Times New Roman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4983C7A-FE5E-4E84-92CC-231A975287E6}" type="slidenum">
              <a:rPr lang="ru-RU" sz="1400" b="0" strike="noStrike" spc="-1">
                <a:solidFill>
                  <a:srgbClr val="B2B2B2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  <a:buNone/>
              </a:p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534600" y="7027560"/>
            <a:ext cx="2458800" cy="3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534600" y="1767960"/>
            <a:ext cx="9623520" cy="438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ftr" idx="7"/>
          </p:nvPr>
        </p:nvSpPr>
        <p:spPr>
          <a:xfrm>
            <a:off x="3635640" y="7027560"/>
            <a:ext cx="3421080" cy="27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solidFill>
                  <a:srgbClr val="8B8B8B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8B8B8B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ldNum" idx="8"/>
          </p:nvPr>
        </p:nvSpPr>
        <p:spPr>
          <a:xfrm>
            <a:off x="7699320" y="7027560"/>
            <a:ext cx="2458800" cy="27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lnSpc>
                <a:spcPct val="100000"/>
              </a:lnSpc>
              <a:buNone/>
              <a:defRPr lang="ru-RU" sz="1400" b="0" strike="noStrike" spc="-1">
                <a:solidFill>
                  <a:srgbClr val="8B8B8B"/>
                </a:solidFill>
                <a:latin typeface="Times New Roman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54DABCA-D003-4683-ABA7-6055F3E28D71}" type="slidenum">
              <a:rPr lang="ru-RU" sz="1400" b="0" strike="noStrike" spc="-1">
                <a:solidFill>
                  <a:srgbClr val="8B8B8B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  <a:buNone/>
              </a:p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 idx="9"/>
          </p:nvPr>
        </p:nvSpPr>
        <p:spPr>
          <a:xfrm>
            <a:off x="534600" y="7027560"/>
            <a:ext cx="2458800" cy="27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534600" y="1767960"/>
            <a:ext cx="9623520" cy="438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160" cy="126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979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534600" y="1767960"/>
            <a:ext cx="9623160" cy="438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8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98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8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98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8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8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8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ftr" idx="10"/>
          </p:nvPr>
        </p:nvSpPr>
        <p:spPr>
          <a:xfrm>
            <a:off x="3635640" y="7027560"/>
            <a:ext cx="3421080" cy="27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dt" idx="11"/>
          </p:nvPr>
        </p:nvSpPr>
        <p:spPr>
          <a:xfrm>
            <a:off x="534600" y="7027560"/>
            <a:ext cx="2458800" cy="27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buNone/>
              <a:defRPr lang="en-US" sz="1400" b="0" strike="noStrike" spc="-1">
                <a:solidFill>
                  <a:srgbClr val="8B8B8B"/>
                </a:solidFill>
                <a:latin typeface="Times New Roman"/>
                <a:ea typeface="DejaVu Sans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8B8B8B"/>
                </a:solidFill>
                <a:latin typeface="Times New Roman"/>
                <a:ea typeface="DejaVu Sans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sldNum" idx="12"/>
          </p:nvPr>
        </p:nvSpPr>
        <p:spPr>
          <a:xfrm>
            <a:off x="7699320" y="7027560"/>
            <a:ext cx="2458800" cy="27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lnSpc>
                <a:spcPct val="100000"/>
              </a:lnSpc>
              <a:buNone/>
              <a:defRPr lang="ru-RU" sz="1400" b="0" strike="noStrike" spc="-1">
                <a:solidFill>
                  <a:srgbClr val="8B8B8B"/>
                </a:solidFill>
                <a:latin typeface="Times New Roman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323D8D6-FE7E-4F2E-9310-E9DA1AD297B7}" type="slidenum">
              <a:rPr lang="ru-RU" sz="1400" b="0" strike="noStrike" spc="-1">
                <a:solidFill>
                  <a:srgbClr val="8B8B8B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  <a:buNone/>
              </a:p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1293120" y="421560"/>
            <a:ext cx="792648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534600" y="1767960"/>
            <a:ext cx="4695840" cy="438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5465880" y="1767960"/>
            <a:ext cx="4695840" cy="438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167" name="PlaceHolder 4"/>
          <p:cNvSpPr>
            <a:spLocks noGrp="1"/>
          </p:cNvSpPr>
          <p:nvPr>
            <p:ph type="ftr" idx="13"/>
          </p:nvPr>
        </p:nvSpPr>
        <p:spPr>
          <a:xfrm>
            <a:off x="3635640" y="7027560"/>
            <a:ext cx="3421080" cy="27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solidFill>
                  <a:srgbClr val="8B8B8B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8B8B8B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sldNum" idx="14"/>
          </p:nvPr>
        </p:nvSpPr>
        <p:spPr>
          <a:xfrm>
            <a:off x="7699320" y="7027560"/>
            <a:ext cx="2458800" cy="27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lnSpc>
                <a:spcPct val="100000"/>
              </a:lnSpc>
              <a:buNone/>
              <a:defRPr lang="ru-RU" sz="1400" b="0" strike="noStrike" spc="-1">
                <a:solidFill>
                  <a:srgbClr val="8B8B8B"/>
                </a:solidFill>
                <a:latin typeface="Times New Roman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2A6F9E5-18C0-4910-B583-634C12584E44}" type="slidenum">
              <a:rPr lang="ru-RU" sz="1400" b="0" strike="noStrike" spc="-1">
                <a:solidFill>
                  <a:srgbClr val="8B8B8B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  <a:buNone/>
              </a:p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169" name="PlaceHolder 6"/>
          <p:cNvSpPr>
            <a:spLocks noGrp="1"/>
          </p:cNvSpPr>
          <p:nvPr>
            <p:ph type="dt" idx="15"/>
          </p:nvPr>
        </p:nvSpPr>
        <p:spPr>
          <a:xfrm>
            <a:off x="534600" y="7027560"/>
            <a:ext cx="2458800" cy="27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4.jpe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3.png"/><Relationship Id="rId7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object 616"/>
          <p:cNvSpPr/>
          <p:nvPr/>
        </p:nvSpPr>
        <p:spPr>
          <a:xfrm>
            <a:off x="3213000" y="149400"/>
            <a:ext cx="6377400" cy="49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 anchor="t">
            <a:spAutoFit/>
          </a:bodyPr>
          <a:lstStyle/>
          <a:p>
            <a:pPr marL="12240" algn="ctr">
              <a:lnSpc>
                <a:spcPct val="100000"/>
              </a:lnSpc>
              <a:spcBef>
                <a:spcPts val="96"/>
              </a:spcBef>
              <a:buNone/>
            </a:pPr>
            <a:r>
              <a:rPr lang="ru-RU" sz="1600" b="1" strike="noStrike" spc="-21" dirty="0">
                <a:solidFill>
                  <a:srgbClr val="212934"/>
                </a:solidFill>
                <a:latin typeface="Times New Roman"/>
                <a:ea typeface="DejaVu Sans"/>
              </a:rPr>
              <a:t>Управление</a:t>
            </a:r>
            <a:r>
              <a:rPr lang="ru-RU" sz="1600" b="0" strike="noStrike" spc="-52" dirty="0">
                <a:solidFill>
                  <a:srgbClr val="212934"/>
                </a:solidFill>
                <a:latin typeface="Times New Roman"/>
                <a:ea typeface="DejaVu Sans"/>
              </a:rPr>
              <a:t> </a:t>
            </a:r>
            <a:r>
              <a:rPr lang="ru-RU" sz="1600" b="1" strike="noStrike" spc="-1" dirty="0">
                <a:solidFill>
                  <a:srgbClr val="212934"/>
                </a:solidFill>
                <a:latin typeface="Times New Roman"/>
                <a:ea typeface="DejaVu Sans"/>
              </a:rPr>
              <a:t>Федеральной</a:t>
            </a:r>
            <a:r>
              <a:rPr lang="ru-RU" sz="1600" b="0" strike="noStrike" spc="-35" dirty="0">
                <a:solidFill>
                  <a:srgbClr val="212934"/>
                </a:solidFill>
                <a:latin typeface="Times New Roman"/>
                <a:ea typeface="DejaVu Sans"/>
              </a:rPr>
              <a:t> </a:t>
            </a:r>
            <a:r>
              <a:rPr lang="ru-RU" sz="1600" b="1" strike="noStrike" spc="-12" dirty="0">
                <a:solidFill>
                  <a:srgbClr val="212934"/>
                </a:solidFill>
                <a:latin typeface="Times New Roman"/>
                <a:ea typeface="DejaVu Sans"/>
              </a:rPr>
              <a:t>службы</a:t>
            </a:r>
            <a:r>
              <a:rPr lang="ru-RU" sz="1600" b="0" strike="noStrike" spc="-41" dirty="0">
                <a:solidFill>
                  <a:srgbClr val="212934"/>
                </a:solidFill>
                <a:latin typeface="Times New Roman"/>
                <a:ea typeface="DejaVu Sans"/>
              </a:rPr>
              <a:t> </a:t>
            </a:r>
            <a:r>
              <a:rPr lang="ru-RU" sz="1600" b="1" strike="noStrike" spc="-1" dirty="0">
                <a:solidFill>
                  <a:srgbClr val="212934"/>
                </a:solidFill>
                <a:latin typeface="Times New Roman"/>
                <a:ea typeface="DejaVu Sans"/>
              </a:rPr>
              <a:t>по</a:t>
            </a:r>
            <a:r>
              <a:rPr lang="ru-RU" sz="1600" b="0" strike="noStrike" spc="-46" dirty="0">
                <a:solidFill>
                  <a:srgbClr val="212934"/>
                </a:solidFill>
                <a:latin typeface="Times New Roman"/>
                <a:ea typeface="DejaVu Sans"/>
              </a:rPr>
              <a:t> </a:t>
            </a:r>
            <a:r>
              <a:rPr lang="ru-RU" sz="1600" b="1" strike="noStrike" spc="-1" dirty="0">
                <a:solidFill>
                  <a:srgbClr val="212934"/>
                </a:solidFill>
                <a:latin typeface="Times New Roman"/>
                <a:ea typeface="DejaVu Sans"/>
              </a:rPr>
              <a:t>надзору</a:t>
            </a:r>
            <a:r>
              <a:rPr lang="ru-RU" sz="1600" b="0" strike="noStrike" spc="-46" dirty="0">
                <a:solidFill>
                  <a:srgbClr val="212934"/>
                </a:solidFill>
                <a:latin typeface="Times New Roman"/>
                <a:ea typeface="DejaVu Sans"/>
              </a:rPr>
              <a:t> </a:t>
            </a:r>
            <a:r>
              <a:rPr lang="ru-RU" sz="1600" b="1" strike="noStrike" spc="-1" dirty="0">
                <a:solidFill>
                  <a:srgbClr val="212934"/>
                </a:solidFill>
                <a:latin typeface="Times New Roman"/>
                <a:ea typeface="DejaVu Sans"/>
              </a:rPr>
              <a:t>в</a:t>
            </a:r>
            <a:r>
              <a:rPr lang="ru-RU" sz="1600" b="0" strike="noStrike" spc="-52" dirty="0">
                <a:solidFill>
                  <a:srgbClr val="212934"/>
                </a:solidFill>
                <a:latin typeface="Times New Roman"/>
                <a:ea typeface="DejaVu Sans"/>
              </a:rPr>
              <a:t> </a:t>
            </a:r>
            <a:r>
              <a:rPr lang="ru-RU" sz="1600" b="1" strike="noStrike" spc="-12" dirty="0">
                <a:solidFill>
                  <a:srgbClr val="212934"/>
                </a:solidFill>
                <a:latin typeface="Times New Roman"/>
                <a:ea typeface="DejaVu Sans"/>
              </a:rPr>
              <a:t>сфере</a:t>
            </a:r>
            <a:r>
              <a:rPr lang="ru-RU" sz="1600" b="0" strike="noStrike" spc="-12" dirty="0">
                <a:solidFill>
                  <a:srgbClr val="212934"/>
                </a:solidFill>
                <a:latin typeface="Times New Roman"/>
                <a:ea typeface="DejaVu Sans"/>
              </a:rPr>
              <a:t> </a:t>
            </a:r>
            <a:r>
              <a:rPr lang="ru-RU" sz="1600" b="1" strike="noStrike" spc="-1" dirty="0">
                <a:solidFill>
                  <a:srgbClr val="212934"/>
                </a:solidFill>
                <a:latin typeface="Times New Roman"/>
                <a:ea typeface="DejaVu Sans"/>
              </a:rPr>
              <a:t>защиты</a:t>
            </a:r>
            <a:r>
              <a:rPr lang="ru-RU" sz="1600" b="0" strike="noStrike" spc="-46" dirty="0">
                <a:solidFill>
                  <a:srgbClr val="212934"/>
                </a:solidFill>
                <a:latin typeface="Times New Roman"/>
                <a:ea typeface="DejaVu Sans"/>
              </a:rPr>
              <a:t> </a:t>
            </a:r>
            <a:r>
              <a:rPr lang="ru-RU" sz="1600" b="1" strike="noStrike" spc="-1" dirty="0">
                <a:solidFill>
                  <a:srgbClr val="212934"/>
                </a:solidFill>
                <a:latin typeface="Times New Roman"/>
                <a:ea typeface="DejaVu Sans"/>
              </a:rPr>
              <a:t>прав</a:t>
            </a:r>
            <a:r>
              <a:rPr lang="ru-RU" sz="1600" b="0" strike="noStrike" spc="-75" dirty="0">
                <a:solidFill>
                  <a:srgbClr val="212934"/>
                </a:solidFill>
                <a:latin typeface="Times New Roman"/>
                <a:ea typeface="DejaVu Sans"/>
              </a:rPr>
              <a:t> </a:t>
            </a:r>
            <a:r>
              <a:rPr lang="ru-RU" sz="1600" b="1" strike="noStrike" spc="-1" dirty="0">
                <a:solidFill>
                  <a:srgbClr val="212934"/>
                </a:solidFill>
                <a:latin typeface="Times New Roman"/>
                <a:ea typeface="DejaVu Sans"/>
              </a:rPr>
              <a:t>потребителей</a:t>
            </a:r>
            <a:r>
              <a:rPr lang="ru-RU" sz="1600" b="0" strike="noStrike" spc="-26" dirty="0">
                <a:solidFill>
                  <a:srgbClr val="212934"/>
                </a:solidFill>
                <a:latin typeface="Times New Roman"/>
                <a:ea typeface="DejaVu Sans"/>
              </a:rPr>
              <a:t> </a:t>
            </a:r>
            <a:r>
              <a:rPr lang="ru-RU" sz="1600" b="1" strike="noStrike" spc="-1" dirty="0">
                <a:solidFill>
                  <a:srgbClr val="212934"/>
                </a:solidFill>
                <a:latin typeface="Times New Roman"/>
                <a:ea typeface="DejaVu Sans"/>
              </a:rPr>
              <a:t>и</a:t>
            </a:r>
            <a:r>
              <a:rPr lang="ru-RU" sz="1600" b="0" strike="noStrike" spc="-52" dirty="0">
                <a:solidFill>
                  <a:srgbClr val="212934"/>
                </a:solidFill>
                <a:latin typeface="Times New Roman"/>
                <a:ea typeface="DejaVu Sans"/>
              </a:rPr>
              <a:t> </a:t>
            </a:r>
            <a:r>
              <a:rPr lang="ru-RU" sz="1600" b="1" strike="noStrike" spc="-12" dirty="0">
                <a:solidFill>
                  <a:srgbClr val="212934"/>
                </a:solidFill>
                <a:latin typeface="Times New Roman"/>
                <a:ea typeface="DejaVu Sans"/>
              </a:rPr>
              <a:t>благополучия</a:t>
            </a:r>
            <a:r>
              <a:rPr lang="ru-RU" sz="1600" b="0" strike="noStrike" spc="-92" dirty="0">
                <a:solidFill>
                  <a:srgbClr val="212934"/>
                </a:solidFill>
                <a:latin typeface="Times New Roman"/>
                <a:ea typeface="DejaVu Sans"/>
              </a:rPr>
              <a:t> </a:t>
            </a:r>
            <a:r>
              <a:rPr lang="ru-RU" sz="1600" b="1" strike="noStrike" spc="-12" dirty="0">
                <a:solidFill>
                  <a:srgbClr val="212934"/>
                </a:solidFill>
                <a:latin typeface="Times New Roman"/>
                <a:ea typeface="DejaVu Sans"/>
              </a:rPr>
              <a:t>человека</a:t>
            </a:r>
            <a:r>
              <a:rPr lang="ru-RU" sz="1600" b="0" strike="noStrike" spc="-12" dirty="0">
                <a:solidFill>
                  <a:srgbClr val="212934"/>
                </a:solidFill>
                <a:latin typeface="Times New Roman"/>
                <a:ea typeface="DejaVu Sans"/>
              </a:rPr>
              <a:t> </a:t>
            </a:r>
            <a:r>
              <a:rPr lang="ru-RU" sz="1600" b="1" strike="noStrike" spc="-1" dirty="0">
                <a:solidFill>
                  <a:srgbClr val="212934"/>
                </a:solidFill>
                <a:latin typeface="Times New Roman"/>
                <a:ea typeface="DejaVu Sans"/>
              </a:rPr>
              <a:t>по</a:t>
            </a:r>
            <a:r>
              <a:rPr lang="ru-RU" sz="1600" b="0" strike="noStrike" spc="-26" dirty="0">
                <a:solidFill>
                  <a:srgbClr val="212934"/>
                </a:solidFill>
                <a:latin typeface="Times New Roman"/>
                <a:ea typeface="DejaVu Sans"/>
              </a:rPr>
              <a:t> </a:t>
            </a:r>
            <a:r>
              <a:rPr lang="ru-RU" sz="1600" b="1" strike="noStrike" spc="-21" dirty="0">
                <a:solidFill>
                  <a:srgbClr val="212934"/>
                </a:solidFill>
                <a:latin typeface="Times New Roman"/>
                <a:ea typeface="DejaVu Sans"/>
              </a:rPr>
              <a:t>Тюменской</a:t>
            </a:r>
            <a:r>
              <a:rPr lang="ru-RU" sz="1600" b="0" strike="noStrike" spc="-21" dirty="0">
                <a:solidFill>
                  <a:srgbClr val="212934"/>
                </a:solidFill>
                <a:latin typeface="Times New Roman"/>
                <a:ea typeface="DejaVu Sans"/>
              </a:rPr>
              <a:t> </a:t>
            </a:r>
            <a:r>
              <a:rPr lang="ru-RU" sz="1600" b="1" strike="noStrike" spc="-12" dirty="0">
                <a:solidFill>
                  <a:srgbClr val="212934"/>
                </a:solidFill>
                <a:latin typeface="Times New Roman"/>
                <a:ea typeface="DejaVu Sans"/>
              </a:rPr>
              <a:t>области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214" name="object 617"/>
          <p:cNvSpPr/>
          <p:nvPr/>
        </p:nvSpPr>
        <p:spPr>
          <a:xfrm>
            <a:off x="3972240" y="5897520"/>
            <a:ext cx="5413320" cy="106404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4200" rIns="0" bIns="0" anchor="t">
            <a:spAutoFit/>
          </a:bodyPr>
          <a:lstStyle/>
          <a:p>
            <a:pPr marL="12240" algn="ctr">
              <a:lnSpc>
                <a:spcPct val="90000"/>
              </a:lnSpc>
              <a:spcBef>
                <a:spcPts val="269"/>
              </a:spcBef>
              <a:buNone/>
            </a:pPr>
            <a:r>
              <a:rPr lang="ru-RU" sz="1200" b="1" i="1" strike="noStrike" spc="-1" dirty="0" smtClean="0">
                <a:solidFill>
                  <a:srgbClr val="212934"/>
                </a:solidFill>
                <a:latin typeface="Times New Roman"/>
                <a:ea typeface="DejaVu Sans"/>
              </a:rPr>
              <a:t>Начальник территориального отдела в г. Ишиме, Ишимском, Абатском, Викуловском, Сорокинском районах</a:t>
            </a:r>
            <a:r>
              <a:rPr lang="ru-RU" sz="1200" b="0" strike="noStrike" spc="-12" dirty="0" smtClean="0">
                <a:solidFill>
                  <a:srgbClr val="212934"/>
                </a:solidFill>
                <a:latin typeface="Times New Roman"/>
                <a:ea typeface="DejaVu Sans"/>
              </a:rPr>
              <a:t> </a:t>
            </a:r>
            <a:r>
              <a:rPr lang="ru-RU" sz="1200" b="1" i="1" strike="noStrike" spc="-12" dirty="0">
                <a:solidFill>
                  <a:srgbClr val="212934"/>
                </a:solidFill>
                <a:latin typeface="Times New Roman"/>
                <a:ea typeface="DejaVu Sans"/>
              </a:rPr>
              <a:t>Управления</a:t>
            </a:r>
            <a:r>
              <a:rPr lang="ru-RU" sz="1200" b="0" strike="noStrike" spc="-41" dirty="0">
                <a:solidFill>
                  <a:srgbClr val="212934"/>
                </a:solidFill>
                <a:latin typeface="Times New Roman"/>
                <a:ea typeface="DejaVu Sans"/>
              </a:rPr>
              <a:t> </a:t>
            </a:r>
            <a:r>
              <a:rPr lang="ru-RU" sz="1200" b="1" i="1" strike="noStrike" spc="-12" dirty="0">
                <a:solidFill>
                  <a:srgbClr val="212934"/>
                </a:solidFill>
                <a:latin typeface="Times New Roman"/>
                <a:ea typeface="DejaVu Sans"/>
              </a:rPr>
              <a:t>Роспотребнадзора</a:t>
            </a:r>
            <a:r>
              <a:rPr lang="ru-RU" sz="1200" b="0" strike="noStrike" spc="-32" dirty="0">
                <a:solidFill>
                  <a:srgbClr val="212934"/>
                </a:solidFill>
                <a:latin typeface="Times New Roman"/>
                <a:ea typeface="DejaVu Sans"/>
              </a:rPr>
              <a:t> </a:t>
            </a:r>
            <a:r>
              <a:rPr lang="ru-RU" sz="1200" b="1" i="1" strike="noStrike" spc="-1" dirty="0">
                <a:solidFill>
                  <a:srgbClr val="212934"/>
                </a:solidFill>
                <a:latin typeface="Times New Roman"/>
                <a:ea typeface="DejaVu Sans"/>
              </a:rPr>
              <a:t>по</a:t>
            </a:r>
            <a:r>
              <a:rPr lang="ru-RU" sz="1200" b="0" strike="noStrike" spc="-46" dirty="0">
                <a:solidFill>
                  <a:srgbClr val="212934"/>
                </a:solidFill>
                <a:latin typeface="Times New Roman"/>
                <a:ea typeface="DejaVu Sans"/>
              </a:rPr>
              <a:t> </a:t>
            </a:r>
            <a:r>
              <a:rPr lang="ru-RU" sz="1200" b="1" i="1" strike="noStrike" spc="-26" dirty="0">
                <a:solidFill>
                  <a:srgbClr val="212934"/>
                </a:solidFill>
                <a:latin typeface="Times New Roman"/>
                <a:ea typeface="DejaVu Sans"/>
              </a:rPr>
              <a:t>Тюменской</a:t>
            </a:r>
            <a:r>
              <a:rPr lang="ru-RU" sz="1200" b="0" strike="noStrike" spc="-21" dirty="0">
                <a:solidFill>
                  <a:srgbClr val="212934"/>
                </a:solidFill>
                <a:latin typeface="Times New Roman"/>
                <a:ea typeface="DejaVu Sans"/>
              </a:rPr>
              <a:t> </a:t>
            </a:r>
            <a:r>
              <a:rPr lang="ru-RU" sz="1200" b="1" i="1" strike="noStrike" spc="-12" dirty="0">
                <a:solidFill>
                  <a:srgbClr val="212934"/>
                </a:solidFill>
                <a:latin typeface="Times New Roman"/>
                <a:ea typeface="DejaVu Sans"/>
              </a:rPr>
              <a:t>области</a:t>
            </a:r>
            <a:r>
              <a:rPr lang="ru-RU" sz="1200" b="0" strike="noStrike" spc="-12" dirty="0">
                <a:solidFill>
                  <a:srgbClr val="212934"/>
                </a:solidFill>
                <a:latin typeface="Times New Roman"/>
                <a:ea typeface="DejaVu Sans"/>
              </a:rPr>
              <a:t> </a:t>
            </a:r>
            <a:r>
              <a:rPr lang="ru-RU" sz="1200" b="1" i="1" strike="noStrike" spc="-1" dirty="0" smtClean="0">
                <a:solidFill>
                  <a:srgbClr val="212934"/>
                </a:solidFill>
                <a:latin typeface="Times New Roman"/>
                <a:ea typeface="DejaVu Sans"/>
              </a:rPr>
              <a:t>Рыбкин Александр Алексеевич</a:t>
            </a:r>
            <a:endParaRPr lang="ru-RU" sz="1200" b="0" strike="noStrike" spc="-1" dirty="0">
              <a:latin typeface="Arial"/>
            </a:endParaRPr>
          </a:p>
          <a:p>
            <a:pPr marL="12240">
              <a:lnSpc>
                <a:spcPct val="100000"/>
              </a:lnSpc>
              <a:spcBef>
                <a:spcPts val="865"/>
              </a:spcBef>
              <a:buNone/>
            </a:pPr>
            <a:endParaRPr lang="ru-RU" sz="1600" b="0" strike="noStrike" spc="-1" dirty="0">
              <a:latin typeface="Arial"/>
            </a:endParaRPr>
          </a:p>
          <a:p>
            <a:pPr marL="12240" algn="ctr">
              <a:lnSpc>
                <a:spcPct val="100000"/>
              </a:lnSpc>
              <a:buNone/>
            </a:pPr>
            <a:r>
              <a:rPr lang="ru-RU" sz="1100" b="1" i="1" spc="-1" dirty="0" smtClean="0">
                <a:solidFill>
                  <a:srgbClr val="1E4D78"/>
                </a:solidFill>
                <a:latin typeface="Times New Roman"/>
                <a:ea typeface="DejaVu Sans"/>
              </a:rPr>
              <a:t>г. Ишим, 28.05.2025</a:t>
            </a:r>
            <a:endParaRPr lang="ru-RU" sz="1100" b="0" strike="noStrike" spc="-1" dirty="0">
              <a:latin typeface="Arial"/>
            </a:endParaRPr>
          </a:p>
        </p:txBody>
      </p:sp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3426480" y="2075040"/>
            <a:ext cx="6504840" cy="2635200"/>
          </a:xfrm>
          <a:prstGeom prst="rect">
            <a:avLst/>
          </a:prstGeom>
          <a:noFill/>
          <a:ln w="0">
            <a:noFill/>
          </a:ln>
        </p:spPr>
        <p:txBody>
          <a:bodyPr lIns="0" tIns="13320" rIns="0" bIns="0" anchor="t">
            <a:noAutofit/>
          </a:bodyPr>
          <a:lstStyle/>
          <a:p>
            <a:pPr marL="12240" indent="1440" algn="ctr">
              <a:lnSpc>
                <a:spcPct val="100000"/>
              </a:lnSpc>
              <a:spcBef>
                <a:spcPts val="105"/>
              </a:spcBef>
              <a:buNone/>
              <a:tabLst>
                <a:tab pos="0" algn="l"/>
              </a:tabLst>
            </a:pPr>
            <a:r>
              <a:rPr lang="ru-RU" sz="3200" b="1" strike="noStrike" spc="-12" dirty="0">
                <a:solidFill>
                  <a:srgbClr val="323E4E"/>
                </a:solidFill>
                <a:latin typeface="Times New Roman"/>
                <a:ea typeface="DejaVu Sans"/>
              </a:rPr>
              <a:t>О СОБЛЮДЕНИИ САНИТАРНОГО ЗАКОНОДАТЕЛЬСТВА В ЛАГЕРЯХ С ДНЕВНЫМ ПРЕБЫВАНИЕМ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16" name="object 4"/>
          <p:cNvGrpSpPr/>
          <p:nvPr/>
        </p:nvGrpSpPr>
        <p:grpSpPr>
          <a:xfrm>
            <a:off x="9590400" y="89640"/>
            <a:ext cx="953640" cy="1116720"/>
            <a:chOff x="9712440" y="89280"/>
            <a:chExt cx="953640" cy="1116720"/>
          </a:xfrm>
        </p:grpSpPr>
        <p:pic>
          <p:nvPicPr>
            <p:cNvPr id="217" name="object 5"/>
            <p:cNvPicPr/>
            <p:nvPr/>
          </p:nvPicPr>
          <p:blipFill>
            <a:blip r:embed="rId2"/>
            <a:stretch/>
          </p:blipFill>
          <p:spPr>
            <a:xfrm>
              <a:off x="9712440" y="89280"/>
              <a:ext cx="953640" cy="1116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8" name="object 6"/>
            <p:cNvPicPr/>
            <p:nvPr/>
          </p:nvPicPr>
          <p:blipFill>
            <a:blip r:embed="rId3"/>
            <a:stretch/>
          </p:blipFill>
          <p:spPr>
            <a:xfrm>
              <a:off x="9739080" y="89280"/>
              <a:ext cx="923400" cy="10375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219" name="object 10"/>
          <p:cNvGrpSpPr/>
          <p:nvPr/>
        </p:nvGrpSpPr>
        <p:grpSpPr>
          <a:xfrm>
            <a:off x="0" y="45720"/>
            <a:ext cx="2814120" cy="7508880"/>
            <a:chOff x="0" y="45720"/>
            <a:chExt cx="2814120" cy="7508880"/>
          </a:xfrm>
        </p:grpSpPr>
        <p:pic>
          <p:nvPicPr>
            <p:cNvPr id="220" name="object 11"/>
            <p:cNvPicPr/>
            <p:nvPr/>
          </p:nvPicPr>
          <p:blipFill>
            <a:blip r:embed="rId4"/>
            <a:stretch/>
          </p:blipFill>
          <p:spPr>
            <a:xfrm>
              <a:off x="1440" y="5701320"/>
              <a:ext cx="2812680" cy="185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1" name="object 13"/>
            <p:cNvPicPr/>
            <p:nvPr/>
          </p:nvPicPr>
          <p:blipFill>
            <a:blip r:embed="rId5"/>
            <a:stretch/>
          </p:blipFill>
          <p:spPr>
            <a:xfrm>
              <a:off x="0" y="45720"/>
              <a:ext cx="2806200" cy="203760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222" name="Picture 8" descr="https://sibmama.ru/images/23018/507ee1564207e5f69cc6d5c0f8afa2afd232b2aa.jpg"/>
          <p:cNvPicPr/>
          <p:nvPr/>
        </p:nvPicPr>
        <p:blipFill>
          <a:blip r:embed="rId6"/>
          <a:srcRect l="5341" t="5349" r="5601" b="8562"/>
          <a:stretch/>
        </p:blipFill>
        <p:spPr>
          <a:xfrm>
            <a:off x="60480" y="4008600"/>
            <a:ext cx="2727000" cy="17683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223" name="Picture 4" descr="https://les-skazka.solkamsk.ru/netcat_files/userfiles/img-20220516171450-470.jpg"/>
          <p:cNvPicPr/>
          <p:nvPr/>
        </p:nvPicPr>
        <p:blipFill>
          <a:blip r:embed="rId7"/>
          <a:stretch/>
        </p:blipFill>
        <p:spPr>
          <a:xfrm>
            <a:off x="92160" y="2075040"/>
            <a:ext cx="2621880" cy="18892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 idx="4294967295"/>
          </p:nvPr>
        </p:nvSpPr>
        <p:spPr>
          <a:xfrm>
            <a:off x="546120" y="120600"/>
            <a:ext cx="9423000" cy="114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ИЗМЕНЕНИЯ В САНПИН </a:t>
            </a:r>
            <a:r>
              <a:rPr lang="ru-RU" sz="2000" b="1" spc="-1" dirty="0" smtClean="0">
                <a:solidFill>
                  <a:srgbClr val="000000"/>
                </a:solidFill>
                <a:latin typeface="Times New Roman"/>
              </a:rPr>
              <a:t>1.2.3685-21 «ГИГИЕНИЧЕСКИЕ НОРМАТИВЫ И ТРЕБОВАНИЯ К ОБЕСПЕЧЕНИЮ БЕЗОПАСНОСТИ И (ИШИ) БЕЗВРЕДНОСТИ ДЛЯ ЧЕЛОВЕКА ФАКТОРОВ СРЕДЫ ОБИТАНИЯ" </a:t>
            </a:r>
            <a:br>
              <a:rPr lang="ru-RU" sz="2000" b="1" spc="-1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2000" b="1" i="1" strike="noStrike" spc="-1" dirty="0" smtClean="0">
                <a:solidFill>
                  <a:srgbClr val="FF0000"/>
                </a:solidFill>
                <a:latin typeface="Times New Roman"/>
                <a:ea typeface="DejaVu Sans"/>
              </a:rPr>
              <a:t>(</a:t>
            </a:r>
            <a:r>
              <a:rPr lang="ru-RU" sz="2000" b="1" i="1" strike="noStrike" spc="-1" dirty="0">
                <a:solidFill>
                  <a:srgbClr val="FF0000"/>
                </a:solidFill>
                <a:latin typeface="Times New Roman"/>
                <a:ea typeface="DejaVu Sans"/>
              </a:rPr>
              <a:t>изменения вступают в силу с </a:t>
            </a:r>
            <a:r>
              <a:rPr lang="ru-RU" sz="2000" b="1" i="1" strike="noStrike" spc="-1" dirty="0" smtClean="0">
                <a:solidFill>
                  <a:srgbClr val="FF0000"/>
                </a:solidFill>
                <a:latin typeface="Times New Roman"/>
                <a:ea typeface="DejaVu Sans"/>
              </a:rPr>
              <a:t>01.09.2025 </a:t>
            </a:r>
            <a:r>
              <a:rPr lang="ru-RU" sz="2000" b="1" i="1" strike="noStrike" spc="-1" dirty="0">
                <a:solidFill>
                  <a:srgbClr val="FF0000"/>
                </a:solidFill>
                <a:latin typeface="Times New Roman"/>
                <a:ea typeface="DejaVu Sans"/>
              </a:rPr>
              <a:t>г</a:t>
            </a:r>
            <a:r>
              <a:rPr lang="ru-RU" sz="2000" b="1" i="1" strike="noStrike" spc="-1" dirty="0" smtClean="0">
                <a:solidFill>
                  <a:srgbClr val="FF0000"/>
                </a:solidFill>
                <a:latin typeface="Times New Roman"/>
                <a:ea typeface="DejaVu Sans"/>
              </a:rPr>
              <a:t>.)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5" name="Picture 10" descr="C:\Documents and Settings\Администратор\Мои документы\Мои рисунки\111эмблема.jpg"/>
          <p:cNvPicPr/>
          <p:nvPr/>
        </p:nvPicPr>
        <p:blipFill>
          <a:blip r:embed="rId3"/>
          <a:stretch/>
        </p:blipFill>
        <p:spPr>
          <a:xfrm>
            <a:off x="10095480" y="12960"/>
            <a:ext cx="597240" cy="600840"/>
          </a:xfrm>
          <a:prstGeom prst="rect">
            <a:avLst/>
          </a:prstGeom>
          <a:ln w="0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50362" t="19000" r="15019" b="10908"/>
          <a:stretch/>
        </p:blipFill>
        <p:spPr>
          <a:xfrm>
            <a:off x="269508" y="1568917"/>
            <a:ext cx="4976260" cy="56674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50668" t="18044" r="14660" b="4791"/>
          <a:stretch/>
        </p:blipFill>
        <p:spPr>
          <a:xfrm>
            <a:off x="5842535" y="1568917"/>
            <a:ext cx="4482720" cy="561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6901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824040" y="326160"/>
            <a:ext cx="9066240" cy="516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640" b="1" strike="noStrike" spc="-1">
                <a:solidFill>
                  <a:srgbClr val="0D0D0D"/>
                </a:solidFill>
                <a:latin typeface="Times New Roman"/>
                <a:ea typeface="DejaVu Sans"/>
              </a:rPr>
              <a:t>РАЗРЕШИТЕЛЬНЫЕ ДОКУМЕНТЫ</a:t>
            </a:r>
            <a:r>
              <a:rPr sz="2640"/>
              <a:t/>
            </a:r>
            <a:br>
              <a:rPr sz="2640"/>
            </a:br>
            <a:endParaRPr lang="ru-RU" sz="26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154080" y="450720"/>
            <a:ext cx="7602120" cy="695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-228600" algn="ct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315000" indent="-315000" algn="ctr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ru-RU" sz="19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Функционирование хозяйствующих субъектов</a:t>
            </a:r>
            <a:r>
              <a:rPr lang="ru-RU" sz="19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,</a:t>
            </a:r>
            <a:r>
              <a:rPr lang="ru-RU" sz="19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 осуществляющих деятельность по  организации отдыха детей и их оздоровления,  осуществляется при  наличии заключения</a:t>
            </a:r>
            <a:r>
              <a:rPr lang="ru-RU" sz="19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1900" b="1" u="sng" strike="noStrike" spc="-1">
                <a:solidFill>
                  <a:srgbClr val="000000"/>
                </a:solidFill>
                <a:uFillTx/>
                <a:latin typeface="Times New Roman"/>
                <a:ea typeface="Calibri"/>
              </a:rPr>
              <a:t>(Санитарно-эпидемиологических заключений (СЭЗ))</a:t>
            </a:r>
            <a:r>
              <a:rPr lang="ru-RU" sz="19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19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подтверждающих их соответствие </a:t>
            </a:r>
            <a:r>
              <a:rPr lang="ru-RU" sz="1900" b="0" strike="noStrike" spc="-1">
                <a:solidFill>
                  <a:srgbClr val="0D0D0D"/>
                </a:solidFill>
                <a:latin typeface="Times New Roman"/>
                <a:ea typeface="Calibri"/>
              </a:rPr>
              <a:t>санитарному законодательству,  в том числе Правилам, выданного органом, уполномоченным осуществлять санитарно-эпидемиологический надзор  и федеральный государственный надзор в области защиты прав потребителей.</a:t>
            </a:r>
            <a:endParaRPr lang="ru-RU" sz="19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algn="ct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315000" indent="-31500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ru-RU" sz="19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При использовании хозяйствующим субъектом в качестве источника питьевого водоснабжения подземного источника-скважины необходимо </a:t>
            </a:r>
            <a:r>
              <a:rPr lang="ru-RU" sz="1900" b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наличие СЭЗ на использование источника водоснабжения, а также СЭЗ на проект зон санитарной охраны (ЗСО).</a:t>
            </a:r>
            <a:endParaRPr lang="ru-RU" sz="19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algn="ct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315000" indent="-315000" algn="ctr">
              <a:lnSpc>
                <a:spcPct val="90000"/>
              </a:lnSpc>
              <a:spcBef>
                <a:spcPts val="1001"/>
              </a:spcBef>
              <a:buClr>
                <a:srgbClr val="0D0D0D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ru-RU" sz="1900" b="0" strike="noStrike" spc="-1">
                <a:solidFill>
                  <a:srgbClr val="0D0D0D"/>
                </a:solidFill>
                <a:latin typeface="Times New Roman"/>
                <a:ea typeface="DejaVu Sans"/>
              </a:rPr>
              <a:t>Хозяйствующие субъекты, </a:t>
            </a:r>
            <a:r>
              <a:rPr lang="ru-RU" sz="1900" b="1" u="sng" strike="noStrike" spc="-1">
                <a:solidFill>
                  <a:srgbClr val="0D0D0D"/>
                </a:solidFill>
                <a:uFillTx/>
                <a:latin typeface="Times New Roman"/>
                <a:ea typeface="DejaVu Sans"/>
              </a:rPr>
              <a:t>в срок не позднее чем за 1 месяц (лагеря  с дневным  пребыванием,  палаточные лагеря) </a:t>
            </a:r>
            <a:r>
              <a:rPr lang="ru-RU" sz="1900" b="0" strike="noStrike" spc="-1">
                <a:solidFill>
                  <a:srgbClr val="0D0D0D"/>
                </a:solidFill>
                <a:latin typeface="Times New Roman"/>
                <a:ea typeface="DejaVu Sans"/>
              </a:rPr>
              <a:t>до открытия  каждого сезона информируют </a:t>
            </a:r>
            <a:r>
              <a:rPr lang="ru-RU" sz="1900" b="0" strike="noStrike" spc="-1">
                <a:solidFill>
                  <a:srgbClr val="0D0D0D"/>
                </a:solidFill>
                <a:latin typeface="Times New Roman"/>
                <a:ea typeface="Calibri"/>
              </a:rPr>
              <a:t>территориальные органы, уполномоченные на осуществление федерального государственного санитарно-эпидемиологического надзора о планируемых сроках заездов детей и режиме работы, о количестве детей.</a:t>
            </a:r>
            <a:endParaRPr lang="ru-RU" sz="19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algn="ct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9" name="Picture 6" descr="https://thumb.tildacdn.com/tild3465-3933-4734-b939-306331363235/-/format/webp/-__72010000002850323.jpg"/>
          <p:cNvPicPr/>
          <p:nvPr/>
        </p:nvPicPr>
        <p:blipFill>
          <a:blip r:embed="rId3"/>
          <a:stretch/>
        </p:blipFill>
        <p:spPr>
          <a:xfrm>
            <a:off x="7885440" y="1080720"/>
            <a:ext cx="2458440" cy="3569400"/>
          </a:xfrm>
          <a:prstGeom prst="rect">
            <a:avLst/>
          </a:prstGeom>
          <a:ln w="0">
            <a:noFill/>
          </a:ln>
        </p:spPr>
      </p:pic>
      <p:pic>
        <p:nvPicPr>
          <p:cNvPr id="300" name="Picture 10" descr="C:\Documents and Settings\Администратор\Мои документы\Мои рисунки\111эмблема.jpg"/>
          <p:cNvPicPr/>
          <p:nvPr/>
        </p:nvPicPr>
        <p:blipFill>
          <a:blip r:embed="rId4"/>
          <a:stretch/>
        </p:blipFill>
        <p:spPr>
          <a:xfrm>
            <a:off x="9704880" y="-10440"/>
            <a:ext cx="676080" cy="759600"/>
          </a:xfrm>
          <a:prstGeom prst="rect">
            <a:avLst/>
          </a:prstGeom>
          <a:ln w="0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1" name="Picture 7" descr="https://cstor.nn2.ru/forum/data/forum/images/2020-09/250022313-1536136654_bigstock__d_red_exclamation_mark_on_whi_18984152-111.jpg"/>
          <p:cNvPicPr/>
          <p:nvPr/>
        </p:nvPicPr>
        <p:blipFill>
          <a:blip r:embed="rId5"/>
          <a:srcRect l="36799" r="36891"/>
          <a:stretch/>
        </p:blipFill>
        <p:spPr>
          <a:xfrm>
            <a:off x="8649720" y="4860720"/>
            <a:ext cx="929880" cy="21416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object 2"/>
          <p:cNvSpPr/>
          <p:nvPr/>
        </p:nvSpPr>
        <p:spPr>
          <a:xfrm>
            <a:off x="511560" y="190440"/>
            <a:ext cx="9119160" cy="725400"/>
          </a:xfrm>
          <a:custGeom>
            <a:avLst/>
            <a:gdLst/>
            <a:ahLst/>
            <a:cxnLst/>
            <a:rect l="l" t="t" r="r" b="b"/>
            <a:pathLst>
              <a:path w="11436350" h="878205">
                <a:moveTo>
                  <a:pt x="11436350" y="0"/>
                </a:moveTo>
                <a:lnTo>
                  <a:pt x="0" y="0"/>
                </a:lnTo>
                <a:lnTo>
                  <a:pt x="0" y="877887"/>
                </a:lnTo>
                <a:lnTo>
                  <a:pt x="11436350" y="877887"/>
                </a:lnTo>
                <a:lnTo>
                  <a:pt x="11436350" y="0"/>
                </a:lnTo>
                <a:close/>
              </a:path>
            </a:pathLst>
          </a:custGeom>
          <a:solidFill>
            <a:srgbClr val="006FC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-544320" y="-183600"/>
            <a:ext cx="10155600" cy="1400400"/>
          </a:xfrm>
          <a:prstGeom prst="rect">
            <a:avLst/>
          </a:prstGeom>
          <a:noFill/>
          <a:ln w="0">
            <a:noFill/>
          </a:ln>
        </p:spPr>
        <p:txBody>
          <a:bodyPr lIns="0" tIns="138600" rIns="0" bIns="0" anchor="ctr">
            <a:noAutofit/>
          </a:bodyPr>
          <a:lstStyle/>
          <a:p>
            <a:pPr marL="2903760" indent="-1655640" algn="ctr">
              <a:lnSpc>
                <a:spcPct val="90000"/>
              </a:lnSpc>
              <a:spcBef>
                <a:spcPts val="1091"/>
              </a:spcBef>
              <a:buNone/>
              <a:tabLst>
                <a:tab pos="0" algn="l"/>
              </a:tabLst>
            </a:pPr>
            <a:r>
              <a:rPr lang="ru-RU" sz="2090" b="1" strike="noStrike" spc="-9">
                <a:solidFill>
                  <a:srgbClr val="FFFFFF"/>
                </a:solidFill>
                <a:latin typeface="Arial"/>
                <a:ea typeface="DejaVu Sans"/>
              </a:rPr>
              <a:t>Основные этапы при получении СЭЗ на деятельность </a:t>
            </a:r>
            <a:r>
              <a:rPr sz="2090"/>
              <a:t/>
            </a:r>
            <a:br>
              <a:rPr sz="2090"/>
            </a:br>
            <a:r>
              <a:rPr lang="ru-RU" sz="2090" b="1" strike="noStrike" spc="-9">
                <a:solidFill>
                  <a:srgbClr val="FFFFFF"/>
                </a:solidFill>
                <a:latin typeface="Arial"/>
                <a:ea typeface="DejaVu Sans"/>
              </a:rPr>
              <a:t>по организации отдыха детей и их оздоровления</a:t>
            </a:r>
            <a:endParaRPr lang="ru-RU" sz="209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object 4"/>
          <p:cNvSpPr/>
          <p:nvPr/>
        </p:nvSpPr>
        <p:spPr>
          <a:xfrm>
            <a:off x="519120" y="1226160"/>
            <a:ext cx="9379080" cy="338760"/>
          </a:xfrm>
          <a:prstGeom prst="rect">
            <a:avLst/>
          </a:prstGeom>
          <a:solidFill>
            <a:srgbClr val="DEEBF7"/>
          </a:solidFill>
          <a:ln w="9525">
            <a:solidFill>
              <a:srgbClr val="1F4E7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6720" rIns="0" bIns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289"/>
              </a:spcBef>
              <a:buNone/>
            </a:pPr>
            <a:r>
              <a:rPr lang="ru-RU" sz="1979" b="1" strike="noStrike" spc="-1">
                <a:solidFill>
                  <a:srgbClr val="000000"/>
                </a:solidFill>
                <a:latin typeface="Arial"/>
                <a:ea typeface="DejaVu Sans"/>
              </a:rPr>
              <a:t>Подготовка</a:t>
            </a:r>
            <a:r>
              <a:rPr lang="ru-RU" sz="1979" b="1" strike="noStrike" spc="-72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979" b="1" strike="noStrike" spc="-1">
                <a:solidFill>
                  <a:srgbClr val="000000"/>
                </a:solidFill>
                <a:latin typeface="Arial"/>
                <a:ea typeface="DejaVu Sans"/>
              </a:rPr>
              <a:t>пакета</a:t>
            </a:r>
            <a:r>
              <a:rPr lang="ru-RU" sz="1979" b="1" strike="noStrike" spc="-58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979" b="1" strike="noStrike" spc="-1">
                <a:solidFill>
                  <a:srgbClr val="000000"/>
                </a:solidFill>
                <a:latin typeface="Arial"/>
                <a:ea typeface="DejaVu Sans"/>
              </a:rPr>
              <a:t>документов</a:t>
            </a:r>
            <a:r>
              <a:rPr lang="ru-RU" sz="1979" b="1" strike="noStrike" spc="-46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979" b="1" strike="noStrike" spc="-1">
                <a:solidFill>
                  <a:srgbClr val="000000"/>
                </a:solidFill>
                <a:latin typeface="Arial"/>
                <a:ea typeface="DejaVu Sans"/>
              </a:rPr>
              <a:t>по</a:t>
            </a:r>
            <a:r>
              <a:rPr lang="ru-RU" sz="1979" b="1" strike="noStrike" spc="-55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979" b="1" strike="noStrike" spc="-9">
                <a:solidFill>
                  <a:srgbClr val="000000"/>
                </a:solidFill>
                <a:latin typeface="Arial"/>
                <a:ea typeface="DejaVu Sans"/>
              </a:rPr>
              <a:t>осуществляемому</a:t>
            </a:r>
            <a:r>
              <a:rPr lang="ru-RU" sz="1979" b="1" strike="noStrike" spc="-55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979" b="1" strike="noStrike" spc="-1">
                <a:solidFill>
                  <a:srgbClr val="000000"/>
                </a:solidFill>
                <a:latin typeface="Arial"/>
                <a:ea typeface="DejaVu Sans"/>
              </a:rPr>
              <a:t>виду</a:t>
            </a:r>
            <a:r>
              <a:rPr lang="ru-RU" sz="1979" b="1" strike="noStrike" spc="-55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979" b="1" strike="noStrike" spc="-9">
                <a:solidFill>
                  <a:srgbClr val="000000"/>
                </a:solidFill>
                <a:latin typeface="Arial"/>
                <a:ea typeface="DejaVu Sans"/>
              </a:rPr>
              <a:t>деятельности</a:t>
            </a:r>
            <a:endParaRPr lang="ru-RU" sz="1979" b="0" strike="noStrike" spc="-1">
              <a:latin typeface="Arial"/>
            </a:endParaRPr>
          </a:p>
        </p:txBody>
      </p:sp>
      <p:sp>
        <p:nvSpPr>
          <p:cNvPr id="305" name="object 5"/>
          <p:cNvSpPr/>
          <p:nvPr/>
        </p:nvSpPr>
        <p:spPr>
          <a:xfrm>
            <a:off x="519120" y="1950120"/>
            <a:ext cx="9384480" cy="943560"/>
          </a:xfrm>
          <a:prstGeom prst="rect">
            <a:avLst/>
          </a:prstGeom>
          <a:solidFill>
            <a:srgbClr val="D5DCE4"/>
          </a:solidFill>
          <a:ln w="9525">
            <a:solidFill>
              <a:srgbClr val="1F4E7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6720" rIns="0" bIns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289"/>
              </a:spcBef>
              <a:buNone/>
            </a:pPr>
            <a:r>
              <a:rPr lang="ru-RU" sz="1979" b="1" strike="noStrike" spc="-1">
                <a:solidFill>
                  <a:srgbClr val="000000"/>
                </a:solidFill>
                <a:latin typeface="Arial"/>
                <a:ea typeface="DejaVu Sans"/>
              </a:rPr>
              <a:t>Проведение лабораторных исследований и инструментальных замеров с привлечением любого испытательного лабораторного центра, аккредитованного в установленном порядке</a:t>
            </a:r>
            <a:endParaRPr lang="ru-RU" sz="1979" b="0" strike="noStrike" spc="-1">
              <a:latin typeface="Arial"/>
            </a:endParaRPr>
          </a:p>
        </p:txBody>
      </p:sp>
      <p:sp>
        <p:nvSpPr>
          <p:cNvPr id="306" name="object 6"/>
          <p:cNvSpPr/>
          <p:nvPr/>
        </p:nvSpPr>
        <p:spPr>
          <a:xfrm>
            <a:off x="520200" y="3422520"/>
            <a:ext cx="9378360" cy="943560"/>
          </a:xfrm>
          <a:prstGeom prst="rect">
            <a:avLst/>
          </a:prstGeom>
          <a:solidFill>
            <a:srgbClr val="A9D18E"/>
          </a:solidFill>
          <a:ln w="9525">
            <a:solidFill>
              <a:srgbClr val="1F4E7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6720" rIns="0" bIns="0" anchor="t">
            <a:spAutoFit/>
          </a:bodyPr>
          <a:lstStyle/>
          <a:p>
            <a:pPr marL="486360" algn="ctr">
              <a:lnSpc>
                <a:spcPct val="100000"/>
              </a:lnSpc>
              <a:spcBef>
                <a:spcPts val="289"/>
              </a:spcBef>
              <a:buNone/>
            </a:pPr>
            <a:r>
              <a:rPr lang="ru-RU" sz="1979" b="1" strike="noStrike" spc="-1">
                <a:solidFill>
                  <a:srgbClr val="000000"/>
                </a:solidFill>
                <a:latin typeface="Arial"/>
                <a:ea typeface="DejaVu Sans"/>
              </a:rPr>
              <a:t>Получение экспертного заключения о результатах санитарно-эпидемиологической экспертизы (ФБУЗ «Центр гигиены и эпидемиологии в Тюменской области»)</a:t>
            </a:r>
            <a:endParaRPr lang="ru-RU" sz="1979" b="0" strike="noStrike" spc="-1">
              <a:latin typeface="Arial"/>
            </a:endParaRPr>
          </a:p>
        </p:txBody>
      </p:sp>
      <p:sp>
        <p:nvSpPr>
          <p:cNvPr id="307" name="object 7"/>
          <p:cNvSpPr/>
          <p:nvPr/>
        </p:nvSpPr>
        <p:spPr>
          <a:xfrm>
            <a:off x="519120" y="4874760"/>
            <a:ext cx="4271760" cy="980640"/>
          </a:xfrm>
          <a:prstGeom prst="rect">
            <a:avLst/>
          </a:prstGeom>
          <a:solidFill>
            <a:srgbClr val="F8CAAC"/>
          </a:solidFill>
          <a:ln w="9525">
            <a:solidFill>
              <a:srgbClr val="1F4E7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7080" rIns="0" bIns="0" anchor="t">
            <a:spAutoFit/>
          </a:bodyPr>
          <a:lstStyle/>
          <a:p>
            <a:pPr marL="486360" algn="ctr">
              <a:lnSpc>
                <a:spcPct val="100000"/>
              </a:lnSpc>
              <a:spcBef>
                <a:spcPts val="289"/>
              </a:spcBef>
              <a:buNone/>
            </a:pPr>
            <a:r>
              <a:rPr lang="ru-RU" sz="1979" b="1" strike="noStrike" spc="-1">
                <a:solidFill>
                  <a:srgbClr val="000000"/>
                </a:solidFill>
                <a:latin typeface="Arial"/>
                <a:ea typeface="DejaVu Sans"/>
              </a:rPr>
              <a:t>Заявление в Управление</a:t>
            </a:r>
            <a:endParaRPr lang="ru-RU" sz="1979" b="0" strike="noStrike" spc="-1">
              <a:latin typeface="Arial"/>
            </a:endParaRPr>
          </a:p>
          <a:p>
            <a:pPr marL="486360" algn="ctr">
              <a:lnSpc>
                <a:spcPct val="100000"/>
              </a:lnSpc>
              <a:spcBef>
                <a:spcPts val="289"/>
              </a:spcBef>
              <a:buNone/>
            </a:pPr>
            <a:r>
              <a:rPr lang="ru-RU" sz="1979" b="1" strike="noStrike" spc="-1">
                <a:solidFill>
                  <a:srgbClr val="000000"/>
                </a:solidFill>
                <a:latin typeface="Arial"/>
                <a:ea typeface="DejaVu Sans"/>
              </a:rPr>
              <a:t>Роспотребнадзора через ЕПГУ</a:t>
            </a:r>
            <a:endParaRPr lang="ru-RU" sz="1979" b="0" strike="noStrike" spc="-1">
              <a:latin typeface="Arial"/>
            </a:endParaRPr>
          </a:p>
        </p:txBody>
      </p:sp>
      <p:sp>
        <p:nvSpPr>
          <p:cNvPr id="308" name="object 8"/>
          <p:cNvSpPr/>
          <p:nvPr/>
        </p:nvSpPr>
        <p:spPr>
          <a:xfrm>
            <a:off x="5098680" y="4867920"/>
            <a:ext cx="4808160" cy="943920"/>
          </a:xfrm>
          <a:prstGeom prst="rect">
            <a:avLst/>
          </a:prstGeom>
          <a:solidFill>
            <a:srgbClr val="F8CAAC"/>
          </a:solidFill>
          <a:ln w="9525">
            <a:solidFill>
              <a:srgbClr val="1F4E7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7080" rIns="0" bIns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292"/>
              </a:spcBef>
              <a:buNone/>
              <a:tabLst>
                <a:tab pos="0" algn="l"/>
              </a:tabLst>
            </a:pPr>
            <a:r>
              <a:rPr lang="ru-RU" sz="1979" b="1" strike="noStrike" spc="-1">
                <a:solidFill>
                  <a:srgbClr val="000000"/>
                </a:solidFill>
                <a:latin typeface="Arial"/>
                <a:ea typeface="DejaVu Sans"/>
              </a:rPr>
              <a:t>Заявление в Управление Роспотребнадзора непосредственно</a:t>
            </a:r>
            <a:endParaRPr lang="ru-RU" sz="1979" b="0" strike="noStrike" spc="-1">
              <a:latin typeface="Arial"/>
            </a:endParaRPr>
          </a:p>
        </p:txBody>
      </p:sp>
      <p:sp>
        <p:nvSpPr>
          <p:cNvPr id="309" name="object 9"/>
          <p:cNvSpPr/>
          <p:nvPr/>
        </p:nvSpPr>
        <p:spPr>
          <a:xfrm>
            <a:off x="511560" y="6317280"/>
            <a:ext cx="9378360" cy="641520"/>
          </a:xfrm>
          <a:prstGeom prst="rect">
            <a:avLst/>
          </a:prstGeom>
          <a:solidFill>
            <a:srgbClr val="F8CAAC"/>
          </a:solidFill>
          <a:ln w="9525">
            <a:solidFill>
              <a:srgbClr val="1F4E7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7080" rIns="0" bIns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292"/>
              </a:spcBef>
              <a:buNone/>
              <a:tabLst>
                <a:tab pos="0" algn="l"/>
              </a:tabLst>
            </a:pPr>
            <a:r>
              <a:rPr lang="ru-RU" sz="1979" b="1" strike="noStrike" spc="-1">
                <a:solidFill>
                  <a:srgbClr val="000000"/>
                </a:solidFill>
                <a:latin typeface="Arial"/>
                <a:ea typeface="DejaVu Sans"/>
              </a:rPr>
              <a:t>Получение санитарно-эпидемиологического заключения о   соответствии/несоответствии требованиям СП и СанПиН</a:t>
            </a:r>
            <a:endParaRPr lang="ru-RU" sz="1979" b="0" strike="noStrike" spc="-1">
              <a:latin typeface="Arial"/>
            </a:endParaRPr>
          </a:p>
        </p:txBody>
      </p:sp>
      <p:grpSp>
        <p:nvGrpSpPr>
          <p:cNvPr id="310" name="object 10"/>
          <p:cNvGrpSpPr/>
          <p:nvPr/>
        </p:nvGrpSpPr>
        <p:grpSpPr>
          <a:xfrm>
            <a:off x="4804920" y="1547280"/>
            <a:ext cx="419040" cy="452160"/>
            <a:chOff x="4804920" y="1547280"/>
            <a:chExt cx="419040" cy="452160"/>
          </a:xfrm>
        </p:grpSpPr>
        <p:sp>
          <p:nvSpPr>
            <p:cNvPr id="311" name="object 11"/>
            <p:cNvSpPr/>
            <p:nvPr/>
          </p:nvSpPr>
          <p:spPr>
            <a:xfrm>
              <a:off x="4804920" y="1547280"/>
              <a:ext cx="419040" cy="452160"/>
            </a:xfrm>
            <a:custGeom>
              <a:avLst/>
              <a:gdLst/>
              <a:ahLst/>
              <a:cxnLst/>
              <a:rect l="l" t="t" r="r" b="b"/>
              <a:pathLst>
                <a:path w="193675" h="336550">
                  <a:moveTo>
                    <a:pt x="145161" y="0"/>
                  </a:moveTo>
                  <a:lnTo>
                    <a:pt x="48387" y="0"/>
                  </a:lnTo>
                  <a:lnTo>
                    <a:pt x="48387" y="239649"/>
                  </a:lnTo>
                  <a:lnTo>
                    <a:pt x="0" y="239649"/>
                  </a:lnTo>
                  <a:lnTo>
                    <a:pt x="96774" y="336550"/>
                  </a:lnTo>
                  <a:lnTo>
                    <a:pt x="193675" y="239649"/>
                  </a:lnTo>
                  <a:lnTo>
                    <a:pt x="145161" y="239649"/>
                  </a:lnTo>
                  <a:lnTo>
                    <a:pt x="145161" y="0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2" name="object 12"/>
            <p:cNvSpPr/>
            <p:nvPr/>
          </p:nvSpPr>
          <p:spPr>
            <a:xfrm>
              <a:off x="4804920" y="1547280"/>
              <a:ext cx="419040" cy="452160"/>
            </a:xfrm>
            <a:custGeom>
              <a:avLst/>
              <a:gdLst/>
              <a:ahLst/>
              <a:cxnLst/>
              <a:rect l="l" t="t" r="r" b="b"/>
              <a:pathLst>
                <a:path w="193675" h="336550">
                  <a:moveTo>
                    <a:pt x="145161" y="0"/>
                  </a:moveTo>
                  <a:lnTo>
                    <a:pt x="145161" y="239649"/>
                  </a:lnTo>
                  <a:lnTo>
                    <a:pt x="193675" y="239649"/>
                  </a:lnTo>
                  <a:lnTo>
                    <a:pt x="96774" y="336550"/>
                  </a:lnTo>
                  <a:lnTo>
                    <a:pt x="0" y="239649"/>
                  </a:lnTo>
                  <a:lnTo>
                    <a:pt x="48387" y="239649"/>
                  </a:lnTo>
                  <a:lnTo>
                    <a:pt x="48387" y="0"/>
                  </a:lnTo>
                  <a:lnTo>
                    <a:pt x="145161" y="0"/>
                  </a:lnTo>
                  <a:close/>
                </a:path>
              </a:pathLst>
            </a:custGeom>
            <a:noFill/>
            <a:ln w="12700">
              <a:solidFill>
                <a:srgbClr val="213E5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313" name="object 13"/>
          <p:cNvPicPr/>
          <p:nvPr/>
        </p:nvPicPr>
        <p:blipFill>
          <a:blip r:embed="rId2"/>
          <a:stretch/>
        </p:blipFill>
        <p:spPr>
          <a:xfrm>
            <a:off x="4791240" y="2899080"/>
            <a:ext cx="436680" cy="501840"/>
          </a:xfrm>
          <a:prstGeom prst="rect">
            <a:avLst/>
          </a:prstGeom>
          <a:ln w="0">
            <a:noFill/>
          </a:ln>
        </p:spPr>
      </p:pic>
      <p:pic>
        <p:nvPicPr>
          <p:cNvPr id="314" name="object 14"/>
          <p:cNvPicPr/>
          <p:nvPr/>
        </p:nvPicPr>
        <p:blipFill>
          <a:blip r:embed="rId2"/>
          <a:stretch/>
        </p:blipFill>
        <p:spPr>
          <a:xfrm>
            <a:off x="2028240" y="4379760"/>
            <a:ext cx="459360" cy="490320"/>
          </a:xfrm>
          <a:prstGeom prst="rect">
            <a:avLst/>
          </a:prstGeom>
          <a:ln w="0">
            <a:noFill/>
          </a:ln>
        </p:spPr>
      </p:pic>
      <p:pic>
        <p:nvPicPr>
          <p:cNvPr id="315" name="object 15"/>
          <p:cNvPicPr/>
          <p:nvPr/>
        </p:nvPicPr>
        <p:blipFill>
          <a:blip r:embed="rId2"/>
          <a:stretch/>
        </p:blipFill>
        <p:spPr>
          <a:xfrm>
            <a:off x="7304760" y="4396320"/>
            <a:ext cx="396360" cy="513360"/>
          </a:xfrm>
          <a:prstGeom prst="rect">
            <a:avLst/>
          </a:prstGeom>
          <a:ln w="0">
            <a:noFill/>
          </a:ln>
        </p:spPr>
      </p:pic>
      <p:pic>
        <p:nvPicPr>
          <p:cNvPr id="316" name="object 16"/>
          <p:cNvPicPr/>
          <p:nvPr/>
        </p:nvPicPr>
        <p:blipFill>
          <a:blip r:embed="rId2"/>
          <a:stretch/>
        </p:blipFill>
        <p:spPr>
          <a:xfrm>
            <a:off x="8758440" y="5739480"/>
            <a:ext cx="396360" cy="528120"/>
          </a:xfrm>
          <a:prstGeom prst="rect">
            <a:avLst/>
          </a:prstGeom>
          <a:ln w="0">
            <a:noFill/>
          </a:ln>
        </p:spPr>
      </p:pic>
      <p:pic>
        <p:nvPicPr>
          <p:cNvPr id="317" name="object 17"/>
          <p:cNvPicPr/>
          <p:nvPr/>
        </p:nvPicPr>
        <p:blipFill>
          <a:blip r:embed="rId2"/>
          <a:stretch/>
        </p:blipFill>
        <p:spPr>
          <a:xfrm>
            <a:off x="1797480" y="5664960"/>
            <a:ext cx="461520" cy="572760"/>
          </a:xfrm>
          <a:prstGeom prst="rect">
            <a:avLst/>
          </a:prstGeom>
          <a:ln w="0">
            <a:noFill/>
          </a:ln>
        </p:spPr>
      </p:pic>
      <p:pic>
        <p:nvPicPr>
          <p:cNvPr id="318" name="Picture 10" descr="C:\Documents and Settings\Администратор\Мои документы\Мои рисунки\111эмблема.jpg"/>
          <p:cNvPicPr/>
          <p:nvPr/>
        </p:nvPicPr>
        <p:blipFill>
          <a:blip r:embed="rId3"/>
          <a:stretch/>
        </p:blipFill>
        <p:spPr>
          <a:xfrm>
            <a:off x="9704880" y="-10440"/>
            <a:ext cx="676080" cy="759600"/>
          </a:xfrm>
          <a:prstGeom prst="rect">
            <a:avLst/>
          </a:prstGeom>
          <a:ln w="0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Picture 10" descr="C:\Documents and Settings\Администратор\Мои документы\Мои рисунки\111эмблема.jpg"/>
          <p:cNvPicPr/>
          <p:nvPr/>
        </p:nvPicPr>
        <p:blipFill>
          <a:blip r:embed="rId2"/>
          <a:stretch/>
        </p:blipFill>
        <p:spPr>
          <a:xfrm>
            <a:off x="9631080" y="0"/>
            <a:ext cx="749160" cy="838800"/>
          </a:xfrm>
          <a:prstGeom prst="rect">
            <a:avLst/>
          </a:prstGeom>
          <a:ln w="0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20" name="Заголовок 3"/>
          <p:cNvSpPr/>
          <p:nvPr/>
        </p:nvSpPr>
        <p:spPr>
          <a:xfrm>
            <a:off x="308880" y="47160"/>
            <a:ext cx="10071000" cy="578160"/>
          </a:xfrm>
          <a:prstGeom prst="rect">
            <a:avLst/>
          </a:prstGeom>
          <a:noFill/>
          <a:ln w="0"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0" tIns="105480" rIns="158400" bIns="105480" numCol="1" spcCol="1440" anchor="ctr">
            <a:no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sz="3080"/>
              <a:t/>
            </a:r>
            <a:br>
              <a:rPr sz="3080"/>
            </a:br>
            <a:endParaRPr lang="ru-RU" sz="308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2640" b="1" strike="noStrike" spc="-1">
                <a:solidFill>
                  <a:srgbClr val="0D0D0D"/>
                </a:solidFill>
                <a:latin typeface="Times New Roman"/>
                <a:ea typeface="DejaVu Sans"/>
              </a:rPr>
              <a:t> КОНТРОЛЬНЫЕ (НАДЗОРНЫЕ) МЕРОПРИЯТИЯ </a:t>
            </a:r>
            <a:endParaRPr lang="ru-RU" sz="264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2640" b="1" strike="noStrike" spc="-1">
                <a:solidFill>
                  <a:srgbClr val="0D0D0D"/>
                </a:solidFill>
                <a:latin typeface="Times New Roman"/>
                <a:ea typeface="DejaVu Sans"/>
              </a:rPr>
              <a:t>(КНМ) В ПЕРИОД ЛОК 2025 ГОДА</a:t>
            </a:r>
            <a:endParaRPr lang="ru-RU" sz="264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endParaRPr lang="ru-RU" sz="3080" b="0" strike="noStrike" spc="-1">
              <a:latin typeface="Arial"/>
            </a:endParaRPr>
          </a:p>
        </p:txBody>
      </p:sp>
      <p:sp>
        <p:nvSpPr>
          <p:cNvPr id="321" name="Прямоугольник 14"/>
          <p:cNvSpPr/>
          <p:nvPr/>
        </p:nvSpPr>
        <p:spPr>
          <a:xfrm>
            <a:off x="0" y="1661760"/>
            <a:ext cx="10614960" cy="582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000" tIns="49680" rIns="99000" bIns="4968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221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Плановые КНМ в отношении объектов контроля, отнесенных к </a:t>
            </a:r>
            <a:r>
              <a:rPr lang="ru-RU" sz="2210" b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категории чрезвычайно высокого риска</a:t>
            </a:r>
            <a:r>
              <a:rPr lang="ru-RU" sz="221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, проводятся со следующей периодичностью:</a:t>
            </a:r>
            <a:endParaRPr lang="ru-RU" sz="221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221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    а) в отношении </a:t>
            </a:r>
            <a:r>
              <a:rPr lang="ru-RU" sz="221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деятельности по организации отдыха детей и их оздоровления, в том числе лагерей с дневным пребыванием,</a:t>
            </a:r>
            <a:r>
              <a:rPr lang="ru-RU" sz="221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и деятельности по организации общественного питания детей в организациях, осуществляющих образовательную деятельность, оказание услуг по воспитанию и обучению, уходу и присмотру за детьми, отдыху и оздоровлению, предоставлению мест временного проживания, социальных, медицинских услуг, - </a:t>
            </a:r>
            <a:r>
              <a:rPr lang="ru-RU" sz="2210" b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2 раза в год;</a:t>
            </a:r>
            <a:endParaRPr lang="ru-RU" sz="221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221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    б) в отношении </a:t>
            </a:r>
            <a:r>
              <a:rPr lang="ru-RU" sz="221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деятельности детских лагерей на время каникул </a:t>
            </a:r>
            <a:r>
              <a:rPr lang="ru-RU" sz="221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- </a:t>
            </a:r>
            <a:r>
              <a:rPr lang="ru-RU" sz="2210" b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1 раз перед началом каникул и далее 1 раз во время каникул</a:t>
            </a:r>
            <a:endParaRPr lang="ru-RU" sz="221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221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221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На </a:t>
            </a:r>
            <a:r>
              <a:rPr lang="ru-RU" sz="221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2025 год  </a:t>
            </a:r>
            <a:r>
              <a:rPr lang="ru-RU" sz="221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запланировано проведение плановых проверок в отношении </a:t>
            </a:r>
            <a:r>
              <a:rPr lang="ru-RU" sz="221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организаций дополнительного образования, на базе которых будут  организованы лагеря с дневным пребыванием детей:</a:t>
            </a:r>
            <a:endParaRPr lang="ru-RU" sz="221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221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перед началом ЛОК 2025 года -плановая документарная проверка, </a:t>
            </a:r>
            <a:endParaRPr lang="ru-RU" sz="221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221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 летний период –плановая выездная проверка.</a:t>
            </a:r>
            <a:endParaRPr lang="ru-RU" sz="221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2210" b="0" strike="noStrike" spc="-1">
              <a:latin typeface="Arial"/>
            </a:endParaRPr>
          </a:p>
        </p:txBody>
      </p:sp>
      <p:sp>
        <p:nvSpPr>
          <p:cNvPr id="322" name="Прямоугольник 8"/>
          <p:cNvSpPr/>
          <p:nvPr/>
        </p:nvSpPr>
        <p:spPr>
          <a:xfrm>
            <a:off x="680040" y="907920"/>
            <a:ext cx="9437400" cy="608040"/>
          </a:xfrm>
          <a:prstGeom prst="rect">
            <a:avLst/>
          </a:prstGeom>
          <a:gradFill rotWithShape="0">
            <a:gsLst>
              <a:gs pos="0">
                <a:srgbClr val="6082CA"/>
              </a:gs>
              <a:gs pos="100000">
                <a:srgbClr val="3D6FC9"/>
              </a:gs>
            </a:gsLst>
            <a:lin ang="5400000"/>
          </a:gradFill>
          <a:ln w="0">
            <a:noFill/>
          </a:ln>
          <a:effectLst>
            <a:outerShdw blurRad="57240" dist="1908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9000" tIns="49680" rIns="99000" bIns="4968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979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Постановление Правительства РФ от 31.06.2021 № 1100, п. 36 </a:t>
            </a:r>
            <a:endParaRPr lang="ru-RU" sz="1979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192960" y="-22680"/>
            <a:ext cx="9511560" cy="649080"/>
          </a:xfrm>
          <a:prstGeom prst="rect">
            <a:avLst/>
          </a:prstGeom>
          <a:noFill/>
          <a:ln w="0">
            <a:noFill/>
          </a:ln>
        </p:spPr>
        <p:txBody>
          <a:bodyPr lIns="0" tIns="105480" rIns="158400" bIns="105480" numCol="1" spcCol="1440"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3080" b="1" strike="noStrike" spc="-1">
                <a:solidFill>
                  <a:srgbClr val="0D0D0D"/>
                </a:solidFill>
                <a:latin typeface="Times New Roman"/>
                <a:ea typeface="DejaVu Sans"/>
              </a:rPr>
              <a:t>   ПРОФИЛАКТИЧЕСКИЕ ВИЗИТЫ В 2025 ГОДУ </a:t>
            </a:r>
            <a:endParaRPr lang="ru-RU" sz="308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4" name="Picture 10" descr="C:\Documents and Settings\Администратор\Мои документы\Мои рисунки\111эмблема.jpg"/>
          <p:cNvPicPr/>
          <p:nvPr/>
        </p:nvPicPr>
        <p:blipFill>
          <a:blip r:embed="rId3"/>
          <a:stretch/>
        </p:blipFill>
        <p:spPr>
          <a:xfrm>
            <a:off x="9824040" y="0"/>
            <a:ext cx="557280" cy="626400"/>
          </a:xfrm>
          <a:prstGeom prst="rect">
            <a:avLst/>
          </a:prstGeom>
          <a:ln w="0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25" name="Прямоугольник 7"/>
          <p:cNvSpPr/>
          <p:nvPr/>
        </p:nvSpPr>
        <p:spPr>
          <a:xfrm>
            <a:off x="1657080" y="2116080"/>
            <a:ext cx="7259760" cy="1780920"/>
          </a:xfrm>
          <a:prstGeom prst="rect">
            <a:avLst/>
          </a:prstGeom>
          <a:gradFill rotWithShape="0">
            <a:gsLst>
              <a:gs pos="0">
                <a:srgbClr val="C6DDFF"/>
              </a:gs>
              <a:gs pos="100000">
                <a:srgbClr val="E9F2FF"/>
              </a:gs>
            </a:gsLst>
            <a:lin ang="16200000"/>
          </a:gradFill>
          <a:ln>
            <a:solidFill>
              <a:srgbClr val="5597D3"/>
            </a:solidFill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9000" tIns="49680" rIns="99000" bIns="4968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979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 2025 году  в отношении </a:t>
            </a:r>
            <a:r>
              <a:rPr lang="ru-RU" sz="1979" b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объектов контроля,  отнесенных к </a:t>
            </a:r>
            <a:r>
              <a:rPr lang="ru-RU" sz="1979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чрезвычайно высокой категории риска-</a:t>
            </a:r>
            <a:r>
              <a:rPr lang="ru-RU" sz="1979" b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 лагеря с дневным пребыванием детей на базе общеобразовательных  организаций </a:t>
            </a:r>
            <a:r>
              <a:rPr lang="ru-RU" sz="1979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запланировано проведение обязательных профилактических визитов с применением лабораторно -инструментальных методов исследований</a:t>
            </a:r>
            <a:endParaRPr lang="ru-RU" sz="1979" b="0" strike="noStrike" spc="-1">
              <a:latin typeface="Arial"/>
            </a:endParaRPr>
          </a:p>
        </p:txBody>
      </p:sp>
      <p:sp>
        <p:nvSpPr>
          <p:cNvPr id="326" name="Стрелка вниз 23"/>
          <p:cNvSpPr/>
          <p:nvPr/>
        </p:nvSpPr>
        <p:spPr>
          <a:xfrm>
            <a:off x="4872960" y="1492560"/>
            <a:ext cx="393480" cy="6166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</p:sp>
      <p:sp>
        <p:nvSpPr>
          <p:cNvPr id="327" name="Прямоугольник 8"/>
          <p:cNvSpPr/>
          <p:nvPr/>
        </p:nvSpPr>
        <p:spPr>
          <a:xfrm>
            <a:off x="7489080" y="2746800"/>
            <a:ext cx="2535840" cy="1107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8" name="Прямоугольник 6"/>
          <p:cNvSpPr/>
          <p:nvPr/>
        </p:nvSpPr>
        <p:spPr>
          <a:xfrm>
            <a:off x="426960" y="673920"/>
            <a:ext cx="9679320" cy="744120"/>
          </a:xfrm>
          <a:prstGeom prst="rect">
            <a:avLst/>
          </a:prstGeom>
          <a:gradFill rotWithShape="0">
            <a:gsLst>
              <a:gs pos="0">
                <a:srgbClr val="6082CA"/>
              </a:gs>
              <a:gs pos="100000">
                <a:srgbClr val="3D6FC9"/>
              </a:gs>
            </a:gsLst>
            <a:lin ang="5400000"/>
          </a:gradFill>
          <a:ln w="0">
            <a:noFill/>
          </a:ln>
          <a:effectLst>
            <a:outerShdw blurRad="57240" dist="1908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9000" tIns="49680" rIns="99000" bIns="4968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979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264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ПРОГРАММА ПРОФИЛАКТИКИ  </a:t>
            </a:r>
            <a:endParaRPr lang="ru-RU" sz="2640" b="0" strike="noStrike" spc="-1">
              <a:latin typeface="Arial"/>
            </a:endParaRPr>
          </a:p>
        </p:txBody>
      </p:sp>
      <p:pic>
        <p:nvPicPr>
          <p:cNvPr id="329" name="Picture 2" descr="https://sun9-32.userapi.com/s/v1/if2/8Yml6sREG3cuMrzRjRWqczw6Kk7-Ybnnvvs7WXbGNOgCO5VlP21-7XpX4OKgpbyHf43xcPrtvpVHkYtj9AZWytY9.jpg?size=604x604&amp;quality=95&amp;type=album"/>
          <p:cNvPicPr/>
          <p:nvPr/>
        </p:nvPicPr>
        <p:blipFill>
          <a:blip r:embed="rId4"/>
          <a:srcRect l="10431" t="7740" r="10331" b="19048"/>
          <a:stretch/>
        </p:blipFill>
        <p:spPr>
          <a:xfrm>
            <a:off x="6933600" y="4174920"/>
            <a:ext cx="3173040" cy="2865960"/>
          </a:xfrm>
          <a:prstGeom prst="rect">
            <a:avLst/>
          </a:prstGeom>
          <a:ln w="0">
            <a:noFill/>
          </a:ln>
          <a:effectLst>
            <a:outerShdw blurRad="291960" dist="13949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0" name="Picture 4" descr="Picture background"/>
          <p:cNvPicPr/>
          <p:nvPr/>
        </p:nvPicPr>
        <p:blipFill>
          <a:blip r:embed="rId5"/>
          <a:srcRect l="9213" t="13701" r="5945" b="22283"/>
          <a:stretch/>
        </p:blipFill>
        <p:spPr>
          <a:xfrm>
            <a:off x="613800" y="4174920"/>
            <a:ext cx="5347800" cy="2865960"/>
          </a:xfrm>
          <a:prstGeom prst="rect">
            <a:avLst/>
          </a:prstGeom>
          <a:ln w="0">
            <a:noFill/>
          </a:ln>
          <a:effectLst>
            <a:outerShdw blurRad="291960" dist="139498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Прямоугольник 4"/>
          <p:cNvSpPr/>
          <p:nvPr/>
        </p:nvSpPr>
        <p:spPr>
          <a:xfrm>
            <a:off x="397800" y="209880"/>
            <a:ext cx="9073440" cy="1268280"/>
          </a:xfrm>
          <a:prstGeom prst="rect">
            <a:avLst/>
          </a:prstGeom>
          <a:solidFill>
            <a:srgbClr val="FFFFFF"/>
          </a:solidFill>
          <a:ln>
            <a:solidFill>
              <a:srgbClr val="DC5924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9000" tIns="49680" rIns="99000" bIns="4968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7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Нарушения требований действующего законодательства </a:t>
            </a:r>
            <a:endParaRPr lang="ru-RU" sz="287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7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в ЛОУ </a:t>
            </a:r>
            <a:endParaRPr lang="ru-RU" sz="2870" b="0" strike="noStrike" spc="-1">
              <a:latin typeface="Arial"/>
            </a:endParaRPr>
          </a:p>
        </p:txBody>
      </p:sp>
      <p:sp>
        <p:nvSpPr>
          <p:cNvPr id="332" name="Прямая со стрелкой 11"/>
          <p:cNvSpPr/>
          <p:nvPr/>
        </p:nvSpPr>
        <p:spPr>
          <a:xfrm>
            <a:off x="2288160" y="1479600"/>
            <a:ext cx="360" cy="953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DC5924"/>
            </a:solidFill>
            <a:round/>
            <a:tailEnd type="arrow" w="med" len="med"/>
          </a:ln>
          <a:effectLst>
            <a:outerShdw blurRad="39960" dist="23040" algn="bl" rotWithShape="0">
              <a:srgbClr val="000000">
                <a:alpha val="40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pic>
        <p:nvPicPr>
          <p:cNvPr id="333" name="Picture 4" descr="https://static.price.ru/-/1403/966b844e3d6a75a0476cf14dd22c3228/https_proverka23.ru/images/norvativnaya-literatura/normativnaya-literatura-new/0087.jpeg"/>
          <p:cNvPicPr/>
          <p:nvPr/>
        </p:nvPicPr>
        <p:blipFill>
          <a:blip r:embed="rId3"/>
          <a:stretch/>
        </p:blipFill>
        <p:spPr>
          <a:xfrm>
            <a:off x="4938480" y="4716720"/>
            <a:ext cx="1946520" cy="27925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334" name="Прямоугольник 12"/>
          <p:cNvSpPr/>
          <p:nvPr/>
        </p:nvSpPr>
        <p:spPr>
          <a:xfrm>
            <a:off x="397800" y="2453400"/>
            <a:ext cx="5513400" cy="1585440"/>
          </a:xfrm>
          <a:prstGeom prst="rect">
            <a:avLst/>
          </a:prstGeom>
          <a:gradFill rotWithShape="0">
            <a:gsLst>
              <a:gs pos="0">
                <a:srgbClr val="FFE5BC"/>
              </a:gs>
              <a:gs pos="100000">
                <a:srgbClr val="FFF2DE"/>
              </a:gs>
            </a:gsLst>
            <a:lin ang="16200000"/>
          </a:gradFill>
          <a:ln>
            <a:solidFill>
              <a:srgbClr val="EFBD00"/>
            </a:solidFill>
            <a:round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9000" tIns="49680" rIns="99000" bIns="4968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640" b="0" strike="noStrike" spc="-1">
                <a:solidFill>
                  <a:srgbClr val="FF0000"/>
                </a:solidFill>
                <a:latin typeface="Times New Roman"/>
                <a:ea typeface="DejaVu Sans"/>
              </a:rPr>
              <a:t>Нарушения требований к санитарному состоянию и  содержанию помещений оздоровительного  учреждения</a:t>
            </a:r>
            <a:endParaRPr lang="ru-RU" sz="2640" b="0" strike="noStrike" spc="-1">
              <a:latin typeface="Arial"/>
            </a:endParaRPr>
          </a:p>
        </p:txBody>
      </p:sp>
      <p:pic>
        <p:nvPicPr>
          <p:cNvPr id="335" name="Picture 10" descr="C:\Documents and Settings\Администратор\Мои документы\Мои рисунки\111эмблема.jpg"/>
          <p:cNvPicPr/>
          <p:nvPr/>
        </p:nvPicPr>
        <p:blipFill>
          <a:blip r:embed="rId4" cstate="print"/>
          <a:stretch/>
        </p:blipFill>
        <p:spPr>
          <a:xfrm>
            <a:off x="9640440" y="9000"/>
            <a:ext cx="743040" cy="834480"/>
          </a:xfrm>
          <a:prstGeom prst="rect">
            <a:avLst/>
          </a:prstGeom>
          <a:ln w="0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36" name="Прямая со стрелкой 15"/>
          <p:cNvSpPr/>
          <p:nvPr/>
        </p:nvSpPr>
        <p:spPr>
          <a:xfrm>
            <a:off x="7507800" y="1479600"/>
            <a:ext cx="360" cy="1465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DC5924"/>
            </a:solidFill>
            <a:round/>
            <a:tailEnd type="arrow" w="med" len="med"/>
          </a:ln>
          <a:effectLst>
            <a:outerShdw blurRad="39960" dist="23040" algn="bl" rotWithShape="0">
              <a:srgbClr val="000000">
                <a:alpha val="40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337" name="Прямоугольник 17"/>
          <p:cNvSpPr/>
          <p:nvPr/>
        </p:nvSpPr>
        <p:spPr>
          <a:xfrm>
            <a:off x="5774400" y="2961360"/>
            <a:ext cx="4341960" cy="1585440"/>
          </a:xfrm>
          <a:prstGeom prst="rect">
            <a:avLst/>
          </a:prstGeom>
          <a:gradFill rotWithShape="0">
            <a:gsLst>
              <a:gs pos="0">
                <a:srgbClr val="FFE5BC"/>
              </a:gs>
              <a:gs pos="100000">
                <a:srgbClr val="FFF2DE"/>
              </a:gs>
            </a:gsLst>
            <a:lin ang="16200000"/>
          </a:gradFill>
          <a:ln>
            <a:solidFill>
              <a:srgbClr val="EFBD00"/>
            </a:solidFill>
            <a:round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9000" tIns="49680" rIns="99000" bIns="4968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640" b="0" strike="noStrike" spc="-1">
                <a:solidFill>
                  <a:srgbClr val="FF0000"/>
                </a:solidFill>
                <a:latin typeface="Times New Roman"/>
                <a:ea typeface="DejaVu Sans"/>
              </a:rPr>
              <a:t>Нарушения </a:t>
            </a:r>
            <a:endParaRPr lang="ru-RU" sz="264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640" b="0" strike="noStrike" spc="-1">
                <a:solidFill>
                  <a:srgbClr val="FF0000"/>
                </a:solidFill>
                <a:latin typeface="Times New Roman"/>
                <a:ea typeface="DejaVu Sans"/>
              </a:rPr>
              <a:t>при организации административной-хозяйственной деятельности</a:t>
            </a:r>
            <a:endParaRPr lang="ru-RU" sz="2640" b="0" strike="noStrike" spc="-1">
              <a:latin typeface="Arial"/>
            </a:endParaRPr>
          </a:p>
        </p:txBody>
      </p:sp>
      <p:pic>
        <p:nvPicPr>
          <p:cNvPr id="338" name="Picture 2" descr="https://promarket.shop/wa-data/public/shop/products/40/55/25540/images/34425/34425.970.jpeg"/>
          <p:cNvPicPr/>
          <p:nvPr/>
        </p:nvPicPr>
        <p:blipFill>
          <a:blip r:embed="rId5"/>
          <a:srcRect l="8831" t="8090" r="9341" b="4773"/>
          <a:stretch/>
        </p:blipFill>
        <p:spPr>
          <a:xfrm>
            <a:off x="467280" y="4197600"/>
            <a:ext cx="2100960" cy="3083040"/>
          </a:xfrm>
          <a:prstGeom prst="rect">
            <a:avLst/>
          </a:prstGeom>
          <a:ln w="0">
            <a:noFill/>
          </a:ln>
        </p:spPr>
      </p:pic>
      <p:pic>
        <p:nvPicPr>
          <p:cNvPr id="339" name="Picture 4" descr="https://www.centrmag.ru/catalog/mn03_260221.jpg"/>
          <p:cNvPicPr/>
          <p:nvPr/>
        </p:nvPicPr>
        <p:blipFill>
          <a:blip r:embed="rId6"/>
          <a:srcRect l="7446" r="5822" b="16545"/>
          <a:stretch/>
        </p:blipFill>
        <p:spPr>
          <a:xfrm>
            <a:off x="2675880" y="4197600"/>
            <a:ext cx="2150640" cy="3018240"/>
          </a:xfrm>
          <a:prstGeom prst="rect">
            <a:avLst/>
          </a:prstGeom>
          <a:ln w="0">
            <a:noFill/>
          </a:ln>
        </p:spPr>
      </p:pic>
      <p:pic>
        <p:nvPicPr>
          <p:cNvPr id="340" name="Picture 6" descr="https://mb-sp.ru/www/2021/02/Screenshot_30.png"/>
          <p:cNvPicPr/>
          <p:nvPr/>
        </p:nvPicPr>
        <p:blipFill>
          <a:blip r:embed="rId7"/>
          <a:srcRect l="9177" t="2423" r="6394" b="2372"/>
          <a:stretch/>
        </p:blipFill>
        <p:spPr>
          <a:xfrm>
            <a:off x="6886080" y="4857480"/>
            <a:ext cx="3183840" cy="2511000"/>
          </a:xfrm>
          <a:prstGeom prst="rect">
            <a:avLst/>
          </a:prstGeom>
          <a:ln w="19050">
            <a:solidFill>
              <a:srgbClr val="FF0000"/>
            </a:solidFill>
            <a:rou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subTitle"/>
          </p:nvPr>
        </p:nvSpPr>
        <p:spPr>
          <a:xfrm>
            <a:off x="210600" y="1418400"/>
            <a:ext cx="10330920" cy="6108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315000" indent="-315000" algn="just">
              <a:lnSpc>
                <a:spcPct val="100000"/>
              </a:lnSpc>
              <a:spcBef>
                <a:spcPts val="397"/>
              </a:spcBef>
              <a:spcAft>
                <a:spcPts val="332"/>
              </a:spcAft>
              <a:buClr>
                <a:srgbClr val="000000"/>
              </a:buClr>
              <a:buSzPct val="130000"/>
              <a:buFont typeface="Wingdings" charset="2"/>
              <a:buChar char="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Допуск к работе персонала лагеря без информации о проведенных профилактических  прививках или с гигиеническим обучением, медицинским осмотром, срок действия которых уже истек 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;</a:t>
            </a:r>
            <a:endParaRPr lang="ru-RU" sz="2000" b="0" strike="noStrike" spc="-1">
              <a:latin typeface="Arial"/>
            </a:endParaRPr>
          </a:p>
          <a:p>
            <a:pPr marL="315000" indent="-315000" algn="just">
              <a:lnSpc>
                <a:spcPct val="100000"/>
              </a:lnSpc>
              <a:spcBef>
                <a:spcPts val="397"/>
              </a:spcBef>
              <a:spcAft>
                <a:spcPts val="332"/>
              </a:spcAft>
              <a:buClr>
                <a:srgbClr val="000000"/>
              </a:buClr>
              <a:buSzPct val="130000"/>
              <a:buFont typeface="Wingdings" charset="2"/>
              <a:buChar char="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Прием детей в лагеря без справок о состоянии здоровья или без информации об отсутствии контакта с больными  инфекционными заболеваниями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;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2000" b="0" strike="noStrike" spc="-1">
              <a:latin typeface="Arial"/>
            </a:endParaRPr>
          </a:p>
          <a:p>
            <a:pPr marL="315000" indent="-315000" algn="just">
              <a:lnSpc>
                <a:spcPct val="100000"/>
              </a:lnSpc>
              <a:spcBef>
                <a:spcPts val="397"/>
              </a:spcBef>
              <a:spcAft>
                <a:spcPts val="332"/>
              </a:spcAft>
              <a:buClr>
                <a:srgbClr val="000000"/>
              </a:buClr>
              <a:buSzPct val="130000"/>
              <a:buFont typeface="Wingdings" charset="2"/>
              <a:buChar char="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Нарушение требований к организации питьевого режима (не проведение дезинфекции установок с дозированным розливом упакованной питьевой воды, отсутствие информации о дате вскрытия емкости с водой)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;</a:t>
            </a:r>
            <a:endParaRPr lang="ru-RU" sz="2000" b="0" strike="noStrike" spc="-1">
              <a:latin typeface="Arial"/>
            </a:endParaRPr>
          </a:p>
          <a:p>
            <a:pPr marL="315000" indent="-315000" algn="just">
              <a:lnSpc>
                <a:spcPct val="100000"/>
              </a:lnSpc>
              <a:spcBef>
                <a:spcPts val="397"/>
              </a:spcBef>
              <a:spcAft>
                <a:spcPts val="332"/>
              </a:spcAft>
              <a:buClr>
                <a:srgbClr val="000000"/>
              </a:buClr>
              <a:buSzPct val="130000"/>
              <a:buFont typeface="Wingdings" charset="2"/>
              <a:buChar char="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Не проведение мероприятий по  дезинсекции  помещений лагеря,  а также отсутствие проведения энтомологического обследования территории оздоровительной организации  после акарицидной обработки (контроль  качества проведенной обработки)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;</a:t>
            </a:r>
            <a:endParaRPr lang="ru-RU" sz="2000" b="0" strike="noStrike" spc="-1">
              <a:latin typeface="Arial"/>
            </a:endParaRPr>
          </a:p>
          <a:p>
            <a:pPr marL="315000" indent="-315000" algn="just">
              <a:lnSpc>
                <a:spcPct val="90000"/>
              </a:lnSpc>
              <a:spcBef>
                <a:spcPts val="397"/>
              </a:spcBef>
              <a:spcAft>
                <a:spcPts val="332"/>
              </a:spcAft>
              <a:buClr>
                <a:srgbClr val="000000"/>
              </a:buClr>
              <a:buSzPct val="130000"/>
              <a:buFont typeface="Wingdings" charset="2"/>
              <a:buChar char="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Отсутствие документов, подтверждающих проведение плановых  обследований помещений на заселенность насекомыми  и  грызунами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;</a:t>
            </a:r>
            <a:endParaRPr lang="ru-RU" sz="2000" b="0" strike="noStrike" spc="-1">
              <a:latin typeface="Arial"/>
            </a:endParaRPr>
          </a:p>
          <a:p>
            <a:pPr marL="315000" indent="-315000" algn="just">
              <a:lnSpc>
                <a:spcPct val="100000"/>
              </a:lnSpc>
              <a:spcBef>
                <a:spcPts val="397"/>
              </a:spcBef>
              <a:spcAft>
                <a:spcPts val="332"/>
              </a:spcAft>
              <a:buClr>
                <a:srgbClr val="000000"/>
              </a:buClr>
              <a:buSzPct val="130000"/>
              <a:buFont typeface="Wingdings" charset="2"/>
              <a:buChar char="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Отсутствия в помещениях с постоянным пребыванием детей приборов по обеззараживанию воздуха или отсутствие документов, подтверждающих их  фактическое использование;</a:t>
            </a:r>
            <a:endParaRPr lang="ru-RU" sz="2000" b="0" strike="noStrike" spc="-1">
              <a:latin typeface="Arial"/>
            </a:endParaRPr>
          </a:p>
          <a:p>
            <a:pPr marL="315000" indent="-315000" algn="just">
              <a:lnSpc>
                <a:spcPct val="100000"/>
              </a:lnSpc>
              <a:spcBef>
                <a:spcPts val="397"/>
              </a:spcBef>
              <a:spcAft>
                <a:spcPts val="332"/>
              </a:spcAft>
              <a:buClr>
                <a:srgbClr val="000000"/>
              </a:buClr>
              <a:buSzPct val="130000"/>
              <a:buFont typeface="Wingdings" charset="2"/>
              <a:buChar char="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Отсутствие контроля за температурным режимом в помещениях, предназначенных для пребывания детей, а также москитных сеток или солнцезащитных устройств на окнах;</a:t>
            </a:r>
            <a:endParaRPr lang="ru-RU" sz="2000" b="0" strike="noStrike" spc="-1">
              <a:latin typeface="Arial"/>
            </a:endParaRPr>
          </a:p>
          <a:p>
            <a:pPr marL="315000" indent="-315000" algn="just">
              <a:lnSpc>
                <a:spcPct val="100000"/>
              </a:lnSpc>
              <a:spcBef>
                <a:spcPts val="397"/>
              </a:spcBef>
              <a:spcAft>
                <a:spcPts val="332"/>
              </a:spcAft>
              <a:buClr>
                <a:srgbClr val="000000"/>
              </a:buClr>
              <a:buSzPct val="130000"/>
              <a:buFont typeface="Wingdings" charset="2"/>
              <a:buChar char="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Некачественное или несвоевременное проведение влажных  уборок помещений;</a:t>
            </a:r>
            <a:endParaRPr lang="ru-RU" sz="2000" b="0" strike="noStrike" spc="-1">
              <a:latin typeface="Arial"/>
            </a:endParaRPr>
          </a:p>
          <a:p>
            <a:pPr marL="315000" indent="-315000" algn="just">
              <a:lnSpc>
                <a:spcPct val="90000"/>
              </a:lnSpc>
              <a:spcBef>
                <a:spcPts val="397"/>
              </a:spcBef>
              <a:spcAft>
                <a:spcPts val="332"/>
              </a:spcAft>
              <a:buClr>
                <a:srgbClr val="000000"/>
              </a:buClr>
              <a:buSzPct val="130000"/>
              <a:buFont typeface="Wingdings" charset="2"/>
              <a:buChar char="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Нарушение целостности внутреннего отделочного материала помещений лагерей.</a:t>
            </a:r>
            <a:endParaRPr lang="ru-RU" sz="2000" b="0" strike="noStrike" spc="-1">
              <a:latin typeface="Arial"/>
            </a:endParaRPr>
          </a:p>
          <a:p>
            <a:pPr marL="252000" indent="-252000">
              <a:lnSpc>
                <a:spcPct val="100000"/>
              </a:lnSpc>
              <a:spcBef>
                <a:spcPts val="397"/>
              </a:spcBef>
              <a:spcAft>
                <a:spcPts val="332"/>
              </a:spcAft>
              <a:buNone/>
              <a:tabLst>
                <a:tab pos="0" algn="l"/>
              </a:tabLst>
            </a:pPr>
            <a:endParaRPr lang="ru-RU" sz="1979" b="0" strike="noStrike" spc="-1">
              <a:latin typeface="Arial"/>
            </a:endParaRPr>
          </a:p>
          <a:p>
            <a:pPr marL="252000" indent="-252000">
              <a:lnSpc>
                <a:spcPct val="100000"/>
              </a:lnSpc>
              <a:spcBef>
                <a:spcPts val="485"/>
              </a:spcBef>
              <a:spcAft>
                <a:spcPts val="332"/>
              </a:spcAft>
              <a:buNone/>
              <a:tabLst>
                <a:tab pos="0" algn="l"/>
              </a:tabLst>
            </a:pPr>
            <a:endParaRPr lang="ru-RU" sz="2420" b="0" strike="noStrike" spc="-1">
              <a:latin typeface="Arial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 type="title"/>
          </p:nvPr>
        </p:nvSpPr>
        <p:spPr>
          <a:xfrm>
            <a:off x="210600" y="28800"/>
            <a:ext cx="9914760" cy="56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21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НАРУШЕНИЯ ОБЯЗАТЕЛЬНЫХ ТРЕБОВАНИЙ, УСТАНОВЛЕННЫЕ </a:t>
            </a:r>
            <a:r>
              <a:rPr sz="2210"/>
              <a:t/>
            </a:r>
            <a:br>
              <a:rPr sz="2210"/>
            </a:br>
            <a:r>
              <a:rPr lang="ru-RU" sz="221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 ОЗДОРОВИТЕЛЬНЫХ ОРГАНИЗАЦИЯХ В ХОДЕ ЛОК 2024г.</a:t>
            </a:r>
            <a:endParaRPr lang="ru-RU" sz="221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3" name="Picture 10" descr="C:\Documents and Settings\Администратор\Мои документы\Мои рисунки\111эмблема.jpg"/>
          <p:cNvPicPr/>
          <p:nvPr/>
        </p:nvPicPr>
        <p:blipFill>
          <a:blip r:embed="rId3"/>
          <a:stretch/>
        </p:blipFill>
        <p:spPr>
          <a:xfrm>
            <a:off x="9869040" y="-34560"/>
            <a:ext cx="513000" cy="627480"/>
          </a:xfrm>
          <a:prstGeom prst="rect">
            <a:avLst/>
          </a:prstGeom>
          <a:ln w="0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308880" y="0"/>
            <a:ext cx="9559080" cy="155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979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АЛГОРИТМ ДЕЙСТВИЙ ОРГАНИЗАЦИЙ  ОТДЫХА ДЕТЕЙ И ИХ ОЗДОРОВЛЕНИЯ НА ТЕРРИТОРИИ ТЮМЕНСКОЙ ОБЛАСТИ ПО ДОПУСКУ ОТДЫХАЮЩИХ В ЛАГЕРЬ И ПЕРЕДАЧИ ЭКСТРЕННЫХ ИЗВЕЩЕНИЙ И ИНФОРМАЦИИ ОБ АВАРИЙНЫХ СИТУАЦИЯХ.</a:t>
            </a:r>
            <a:endParaRPr lang="ru-RU" sz="1979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/>
          </p:nvPr>
        </p:nvSpPr>
        <p:spPr>
          <a:xfrm>
            <a:off x="162000" y="1397880"/>
            <a:ext cx="5739120" cy="3251880"/>
          </a:xfrm>
          <a:prstGeom prst="rect">
            <a:avLst/>
          </a:prstGeom>
          <a:solidFill>
            <a:srgbClr val="FFFFFF"/>
          </a:solidFill>
          <a:ln w="25560">
            <a:solidFill>
              <a:srgbClr val="ED7D31"/>
            </a:solidFill>
            <a:miter/>
          </a:ln>
        </p:spPr>
        <p:txBody>
          <a:bodyPr lIns="0" tIns="0" rIns="0" bIns="0" anchor="t">
            <a:normAutofit fontScale="98000"/>
          </a:bodyPr>
          <a:lstStyle/>
          <a:p>
            <a:pPr marL="228600" indent="-228600" algn="ct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770" b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При регистрации (подозрении) единичных случаев инфекционных заболеваний </a:t>
            </a:r>
            <a:endParaRPr lang="ru-RU" sz="177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algn="ct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77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(острые кишечные инфекции, педикулез, чесотка, внебольничная  пневмония, дифтерия, менингококковая инфекция и т.д.) хозяйствующий субъект  в течение </a:t>
            </a:r>
            <a:r>
              <a:rPr lang="ru-RU" sz="177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2-х часов с момента выявления  </a:t>
            </a:r>
            <a:r>
              <a:rPr lang="ru-RU" sz="177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направляет экстренное извещение об  инфекционном заболевании,  пищевом,  остром профессиональном отравлении, необычной реакции на прививку(форма 058/у) в ФБУЗ «Центр гигиены и эпидемиологии в Тюменской  области» на </a:t>
            </a:r>
            <a:r>
              <a:rPr lang="en-US" sz="177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WIP NET</a:t>
            </a:r>
            <a:r>
              <a:rPr lang="ru-RU" sz="177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, а также  по телефону</a:t>
            </a:r>
            <a:r>
              <a:rPr lang="en-US" sz="177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8(3452)56-79-91 (</a:t>
            </a:r>
            <a:r>
              <a:rPr lang="ru-RU" sz="177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доб.3523)</a:t>
            </a:r>
            <a:endParaRPr lang="ru-RU" sz="17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/>
          </p:nvPr>
        </p:nvSpPr>
        <p:spPr>
          <a:xfrm>
            <a:off x="5902200" y="1397880"/>
            <a:ext cx="4478760" cy="3251880"/>
          </a:xfrm>
          <a:prstGeom prst="rect">
            <a:avLst/>
          </a:prstGeom>
          <a:solidFill>
            <a:srgbClr val="FFFFFF"/>
          </a:solidFill>
          <a:ln w="25560">
            <a:solidFill>
              <a:srgbClr val="ED7D31"/>
            </a:solidFill>
            <a:miter/>
          </a:ln>
        </p:spPr>
        <p:txBody>
          <a:bodyPr lIns="0" tIns="0" rIns="0" bIns="0" anchor="t">
            <a:normAutofit fontScale="89500" lnSpcReduction="10000"/>
          </a:bodyPr>
          <a:lstStyle/>
          <a:p>
            <a:pPr marL="228600" indent="-228600" algn="ct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770" b="1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При регистрации 5 и более случаев с симптомами острой  респираторной  инфекции (грипп или ОРИ) </a:t>
            </a:r>
            <a:endParaRPr lang="ru-RU" sz="177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 algn="ct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77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связанных между собой инкубационным  периодом (в течение 7 дней) лагерь информирует </a:t>
            </a:r>
            <a:r>
              <a:rPr lang="ru-RU" sz="177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Территориальный отдел по </a:t>
            </a:r>
            <a:r>
              <a:rPr lang="ru-RU" sz="177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телефону </a:t>
            </a:r>
            <a:r>
              <a:rPr lang="ru-RU" sz="177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и </a:t>
            </a:r>
            <a:r>
              <a:rPr lang="ru-RU" sz="177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электронной почте в рабочие дни </a:t>
            </a:r>
            <a:endParaRPr lang="ru-RU" sz="177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 algn="ct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77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8 (34551) 6-03-47, 8 (34551) 2-37-28; </a:t>
            </a:r>
            <a:br>
              <a:rPr lang="ru-RU" sz="177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</a:br>
            <a:r>
              <a:rPr lang="en-US" sz="177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ter-ishim@rpn72.ru</a:t>
            </a:r>
            <a:endParaRPr lang="ru-RU" sz="177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 algn="ct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77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 рабочие дни с 19.00 по 08.00 и не рабочие </a:t>
            </a:r>
            <a:r>
              <a:rPr lang="ru-RU" sz="177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дни </a:t>
            </a:r>
            <a:r>
              <a:rPr lang="ru-RU" sz="177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(выходные и  праздничные дни) по </a:t>
            </a:r>
            <a:r>
              <a:rPr lang="ru-RU" sz="177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телефону – </a:t>
            </a:r>
            <a:br>
              <a:rPr lang="ru-RU" sz="177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</a:br>
            <a:r>
              <a:rPr lang="ru-RU" sz="177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8 (913) 146-44-13 </a:t>
            </a:r>
            <a:endParaRPr lang="ru-RU" sz="177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7" name="Picture 10" descr="C:\Documents and Settings\Администратор\Мои документы\Мои рисунки\111эмблема.jpg"/>
          <p:cNvPicPr/>
          <p:nvPr/>
        </p:nvPicPr>
        <p:blipFill>
          <a:blip r:embed="rId2"/>
          <a:stretch/>
        </p:blipFill>
        <p:spPr>
          <a:xfrm>
            <a:off x="9704880" y="0"/>
            <a:ext cx="676080" cy="759600"/>
          </a:xfrm>
          <a:prstGeom prst="rect">
            <a:avLst/>
          </a:prstGeom>
          <a:ln w="0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48" name="Picture 2" descr="https://techcosmetic.ru/image/catalog/product/f394061c1a22047a12ce9b45786adec8.jpg"/>
          <p:cNvPicPr/>
          <p:nvPr/>
        </p:nvPicPr>
        <p:blipFill>
          <a:blip r:embed="rId3"/>
          <a:srcRect l="6310" t="4068" r="6772" b="4965"/>
          <a:stretch/>
        </p:blipFill>
        <p:spPr>
          <a:xfrm>
            <a:off x="162000" y="4767840"/>
            <a:ext cx="3358800" cy="2673000"/>
          </a:xfrm>
          <a:prstGeom prst="rect">
            <a:avLst/>
          </a:prstGeom>
          <a:ln w="12700">
            <a:solidFill>
              <a:srgbClr val="00B050"/>
            </a:solidFill>
            <a:round/>
          </a:ln>
        </p:spPr>
      </p:pic>
      <p:sp>
        <p:nvSpPr>
          <p:cNvPr id="349" name="Прямоугольник 6"/>
          <p:cNvSpPr/>
          <p:nvPr/>
        </p:nvSpPr>
        <p:spPr>
          <a:xfrm>
            <a:off x="3601440" y="4731480"/>
            <a:ext cx="3807360" cy="2709360"/>
          </a:xfrm>
          <a:prstGeom prst="rect">
            <a:avLst/>
          </a:prstGeom>
          <a:solidFill>
            <a:srgbClr val="FFFFFF"/>
          </a:solidFill>
          <a:ln>
            <a:solidFill>
              <a:srgbClr val="ED7D3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9000" tIns="49680" rIns="99000" bIns="4968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При возникновении аварийных  ситуаций в работе внутренних инженерных  сетей (водоснабжение, канализация, теплоснабжение, электроснабжение) или технологического и  холодильного оборудования хозяйствующий субъект информирует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Территориальный отдел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 течение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2-х часов с момента выявления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по электронной почте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350" name="Picture 2"/>
          <p:cNvPicPr/>
          <p:nvPr/>
        </p:nvPicPr>
        <p:blipFill>
          <a:blip r:embed="rId4"/>
          <a:stretch/>
        </p:blipFill>
        <p:spPr>
          <a:xfrm>
            <a:off x="7489080" y="4731480"/>
            <a:ext cx="2891880" cy="2709360"/>
          </a:xfrm>
          <a:prstGeom prst="rect">
            <a:avLst/>
          </a:prstGeom>
          <a:ln w="12700">
            <a:solidFill>
              <a:srgbClr val="00B050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645840" y="45000"/>
            <a:ext cx="8823240" cy="1275840"/>
          </a:xfrm>
          <a:prstGeom prst="rect">
            <a:avLst/>
          </a:prstGeom>
          <a:noFill/>
          <a:ln w="0">
            <a:noFill/>
          </a:ln>
        </p:spPr>
        <p:txBody>
          <a:bodyPr lIns="0" tIns="14040" rIns="0" bIns="0" anchor="ctr">
            <a:noAutofit/>
          </a:bodyPr>
          <a:lstStyle/>
          <a:p>
            <a:pPr marL="894960" indent="-881640" algn="ctr">
              <a:lnSpc>
                <a:spcPct val="100000"/>
              </a:lnSpc>
              <a:spcBef>
                <a:spcPts val="111"/>
              </a:spcBef>
              <a:buNone/>
              <a:tabLst>
                <a:tab pos="0" algn="l"/>
              </a:tabLst>
            </a:pPr>
            <a:r>
              <a:rPr lang="ru-RU" sz="2400" b="1" strike="noStrike" spc="-24">
                <a:solidFill>
                  <a:srgbClr val="000000"/>
                </a:solidFill>
                <a:latin typeface="Times New Roman"/>
                <a:ea typeface="DejaVu Sans"/>
              </a:rPr>
              <a:t>ВЫЕЗДЫ</a:t>
            </a:r>
            <a:r>
              <a:rPr lang="ru-RU" sz="2400" b="1" strike="noStrike" spc="-46">
                <a:solidFill>
                  <a:srgbClr val="000000"/>
                </a:solidFill>
                <a:latin typeface="Times New Roman"/>
                <a:ea typeface="DejaVu Sans"/>
              </a:rPr>
              <a:t> ОРГАНИЗОВАННЫХ</a:t>
            </a:r>
            <a:r>
              <a:rPr lang="ru-RU" sz="2400" b="1" strike="noStrike" spc="-89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ГРУПП</a:t>
            </a:r>
            <a:r>
              <a:rPr lang="ru-RU" sz="2400" b="1" strike="noStrike" spc="-63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ДЕТЕЙ</a:t>
            </a:r>
            <a:r>
              <a:rPr lang="ru-RU" sz="2400" b="1" strike="noStrike" spc="-55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400" b="1" strike="noStrike" spc="-29">
                <a:solidFill>
                  <a:srgbClr val="000000"/>
                </a:solidFill>
                <a:latin typeface="Times New Roman"/>
                <a:ea typeface="DejaVu Sans"/>
              </a:rPr>
              <a:t>ЗА </a:t>
            </a:r>
            <a:r>
              <a:rPr lang="ru-RU" sz="2400" b="1" strike="noStrike" spc="-12">
                <a:solidFill>
                  <a:srgbClr val="000000"/>
                </a:solidFill>
                <a:latin typeface="Times New Roman"/>
                <a:ea typeface="DejaVu Sans"/>
              </a:rPr>
              <a:t>ПРЕДЕЛЫ 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ТЮМЕНСКОЙ</a:t>
            </a:r>
            <a:r>
              <a:rPr lang="ru-RU" sz="2400" b="1" strike="noStrike" spc="-15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400" b="1" strike="noStrike" spc="-12">
                <a:solidFill>
                  <a:srgbClr val="000000"/>
                </a:solidFill>
                <a:latin typeface="Times New Roman"/>
                <a:ea typeface="DejaVu Sans"/>
              </a:rPr>
              <a:t>ОБЛАСТИ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52" name="object 19"/>
          <p:cNvGrpSpPr/>
          <p:nvPr/>
        </p:nvGrpSpPr>
        <p:grpSpPr>
          <a:xfrm>
            <a:off x="9542880" y="90720"/>
            <a:ext cx="703440" cy="763920"/>
            <a:chOff x="9542880" y="90720"/>
            <a:chExt cx="703440" cy="763920"/>
          </a:xfrm>
        </p:grpSpPr>
        <p:pic>
          <p:nvPicPr>
            <p:cNvPr id="353" name="object 20"/>
            <p:cNvPicPr/>
            <p:nvPr/>
          </p:nvPicPr>
          <p:blipFill>
            <a:blip r:embed="rId2"/>
            <a:stretch/>
          </p:blipFill>
          <p:spPr>
            <a:xfrm>
              <a:off x="9542880" y="90720"/>
              <a:ext cx="703440" cy="763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54" name="object 21"/>
            <p:cNvPicPr/>
            <p:nvPr/>
          </p:nvPicPr>
          <p:blipFill>
            <a:blip r:embed="rId3"/>
            <a:stretch/>
          </p:blipFill>
          <p:spPr>
            <a:xfrm>
              <a:off x="9556920" y="100080"/>
              <a:ext cx="615600" cy="6919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355" name="object 22"/>
          <p:cNvPicPr/>
          <p:nvPr/>
        </p:nvPicPr>
        <p:blipFill>
          <a:blip r:embed="rId4"/>
          <a:stretch/>
        </p:blipFill>
        <p:spPr>
          <a:xfrm>
            <a:off x="645840" y="6168960"/>
            <a:ext cx="2145960" cy="1241640"/>
          </a:xfrm>
          <a:prstGeom prst="rect">
            <a:avLst/>
          </a:prstGeom>
          <a:ln w="0">
            <a:noFill/>
          </a:ln>
        </p:spPr>
      </p:pic>
      <p:sp>
        <p:nvSpPr>
          <p:cNvPr id="356" name="object 23"/>
          <p:cNvSpPr/>
          <p:nvPr/>
        </p:nvSpPr>
        <p:spPr>
          <a:xfrm>
            <a:off x="142920" y="1135800"/>
            <a:ext cx="10343880" cy="625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040" rIns="0" bIns="0" anchor="t">
            <a:spAutoFit/>
          </a:bodyPr>
          <a:lstStyle/>
          <a:p>
            <a:pPr marL="390960" indent="-377280">
              <a:lnSpc>
                <a:spcPct val="100000"/>
              </a:lnSpc>
              <a:spcBef>
                <a:spcPts val="111"/>
              </a:spcBef>
              <a:buClr>
                <a:srgbClr val="000000"/>
              </a:buClr>
              <a:buFont typeface="Wingdings" charset="2"/>
              <a:buChar char=""/>
              <a:tabLst>
                <a:tab pos="390960" algn="l"/>
                <a:tab pos="2096280" algn="l"/>
              </a:tabLst>
            </a:pP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За</a:t>
            </a:r>
            <a:r>
              <a:rPr lang="ru-RU" sz="1979" b="0" strike="noStrike" spc="429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3</a:t>
            </a:r>
            <a:r>
              <a:rPr lang="ru-RU" sz="1979" b="0" strike="noStrike" spc="423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2" dirty="0">
                <a:solidFill>
                  <a:srgbClr val="000000"/>
                </a:solidFill>
                <a:latin typeface="Times New Roman"/>
                <a:ea typeface="DejaVu Sans"/>
              </a:rPr>
              <a:t>рабочих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	дня</a:t>
            </a:r>
            <a:r>
              <a:rPr lang="ru-RU" sz="1979" b="0" strike="noStrike" spc="367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до</a:t>
            </a:r>
            <a:r>
              <a:rPr lang="ru-RU" sz="1979" b="0" strike="noStrike" spc="352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оправления</a:t>
            </a:r>
            <a:r>
              <a:rPr lang="ru-RU" sz="1979" b="0" strike="noStrike" spc="378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организованной</a:t>
            </a:r>
            <a:r>
              <a:rPr lang="ru-RU" sz="1979" b="0" strike="noStrike" spc="378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группы</a:t>
            </a:r>
            <a:r>
              <a:rPr lang="ru-RU" sz="1979" b="0" strike="noStrike" spc="372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детей,</a:t>
            </a:r>
            <a:r>
              <a:rPr lang="ru-RU" sz="1979" b="0" strike="noStrike" spc="372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2" dirty="0">
                <a:solidFill>
                  <a:srgbClr val="000000"/>
                </a:solidFill>
                <a:latin typeface="Times New Roman"/>
                <a:ea typeface="DejaVu Sans"/>
              </a:rPr>
              <a:t>проинформировать</a:t>
            </a:r>
            <a:endParaRPr lang="ru-RU" sz="1979" b="0" strike="noStrike" spc="-1" dirty="0">
              <a:latin typeface="Arial"/>
            </a:endParaRPr>
          </a:p>
          <a:p>
            <a:pPr marL="391680">
              <a:lnSpc>
                <a:spcPct val="100000"/>
              </a:lnSpc>
              <a:buNone/>
              <a:tabLst>
                <a:tab pos="390960" algn="l"/>
                <a:tab pos="2096280" algn="l"/>
              </a:tabLst>
            </a:pPr>
            <a:r>
              <a:rPr lang="ru-RU" sz="1979" b="0" strike="noStrike" spc="-29" dirty="0">
                <a:solidFill>
                  <a:srgbClr val="000000"/>
                </a:solidFill>
                <a:latin typeface="Times New Roman"/>
                <a:ea typeface="DejaVu Sans"/>
              </a:rPr>
              <a:t>Управление</a:t>
            </a:r>
            <a:r>
              <a:rPr lang="ru-RU" sz="1979" b="0" strike="noStrike" spc="-52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</a:t>
            </a:r>
            <a:r>
              <a:rPr lang="ru-RU" sz="1979" b="0" strike="noStrike" spc="-35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выезде</a:t>
            </a:r>
            <a:r>
              <a:rPr lang="ru-RU" sz="1979" b="0" strike="noStrike" spc="-35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(с</a:t>
            </a:r>
            <a:r>
              <a:rPr lang="ru-RU" sz="1979" b="0" strike="noStrike" spc="-29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целью</a:t>
            </a:r>
            <a:r>
              <a:rPr lang="ru-RU" sz="1979" b="0" strike="noStrike" spc="-24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эстафетного</a:t>
            </a:r>
            <a:r>
              <a:rPr lang="ru-RU" sz="1979" b="0" strike="noStrike" spc="-52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2" dirty="0">
                <a:solidFill>
                  <a:srgbClr val="000000"/>
                </a:solidFill>
                <a:latin typeface="Times New Roman"/>
                <a:ea typeface="DejaVu Sans"/>
              </a:rPr>
              <a:t>сопровождения</a:t>
            </a:r>
            <a:r>
              <a:rPr lang="ru-RU" sz="1979" b="0" strike="noStrike" spc="-55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</a:t>
            </a:r>
            <a:r>
              <a:rPr lang="ru-RU" sz="1979" b="0" strike="noStrike" spc="-18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пути</a:t>
            </a:r>
            <a:r>
              <a:rPr lang="ru-RU" sz="1979" b="0" strike="noStrike" spc="-63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2" dirty="0">
                <a:solidFill>
                  <a:srgbClr val="000000"/>
                </a:solidFill>
                <a:latin typeface="Times New Roman"/>
                <a:ea typeface="DejaVu Sans"/>
              </a:rPr>
              <a:t>следования);</a:t>
            </a:r>
            <a:endParaRPr lang="ru-RU" sz="1979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99"/>
              </a:spcBef>
              <a:buNone/>
              <a:tabLst>
                <a:tab pos="390960" algn="l"/>
                <a:tab pos="2096280" algn="l"/>
              </a:tabLst>
            </a:pPr>
            <a:endParaRPr lang="ru-RU" sz="1979" b="0" strike="noStrike" spc="-1" dirty="0">
              <a:latin typeface="Arial"/>
            </a:endParaRPr>
          </a:p>
          <a:p>
            <a:pPr marL="329400" indent="-3164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pos="329400" algn="l"/>
              </a:tabLst>
            </a:pP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Перед</a:t>
            </a:r>
            <a:r>
              <a:rPr lang="ru-RU" sz="1979" b="0" strike="noStrike" spc="-72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2" dirty="0">
                <a:solidFill>
                  <a:srgbClr val="000000"/>
                </a:solidFill>
                <a:latin typeface="Times New Roman"/>
                <a:ea typeface="DejaVu Sans"/>
              </a:rPr>
              <a:t>отправлением</a:t>
            </a:r>
            <a:r>
              <a:rPr lang="ru-RU" sz="1979" b="0" strike="noStrike" spc="-72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группы</a:t>
            </a:r>
            <a:r>
              <a:rPr lang="ru-RU" sz="1979" b="0" strike="noStrike" spc="-63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обеспечить</a:t>
            </a:r>
            <a:r>
              <a:rPr lang="ru-RU" sz="1979" b="0" strike="noStrike" spc="-66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проведение</a:t>
            </a:r>
            <a:r>
              <a:rPr lang="ru-RU" sz="1979" b="0" strike="noStrike" spc="-63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медицинским</a:t>
            </a:r>
            <a:r>
              <a:rPr lang="ru-RU" sz="1979" b="0" strike="noStrike" spc="-66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2" dirty="0">
                <a:solidFill>
                  <a:srgbClr val="000000"/>
                </a:solidFill>
                <a:latin typeface="Times New Roman"/>
                <a:ea typeface="DejaVu Sans"/>
              </a:rPr>
              <a:t>работником</a:t>
            </a:r>
            <a:r>
              <a:rPr lang="ru-RU" sz="1979" b="0" strike="noStrike" spc="-66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2" dirty="0">
                <a:solidFill>
                  <a:srgbClr val="000000"/>
                </a:solidFill>
                <a:latin typeface="Times New Roman"/>
                <a:ea typeface="DejaVu Sans"/>
              </a:rPr>
              <a:t>осмотров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всех</a:t>
            </a:r>
            <a:r>
              <a:rPr lang="ru-RU" sz="1979" b="0" strike="noStrike" spc="219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лиц-</a:t>
            </a:r>
            <a:r>
              <a:rPr lang="ru-RU" sz="1979" b="0" strike="noStrike" spc="222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детей</a:t>
            </a:r>
            <a:r>
              <a:rPr lang="ru-RU" sz="1979" b="0" strike="noStrike" spc="228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</a:t>
            </a:r>
            <a:r>
              <a:rPr lang="ru-RU" sz="1979" b="0" strike="noStrike" spc="528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сопровождающих</a:t>
            </a:r>
            <a:r>
              <a:rPr lang="ru-RU" sz="1979" b="0" strike="noStrike" spc="236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на</a:t>
            </a:r>
            <a:r>
              <a:rPr lang="ru-RU" sz="1979" b="0" strike="noStrike" spc="228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предмет</a:t>
            </a:r>
            <a:r>
              <a:rPr lang="ru-RU" sz="1979" b="0" strike="noStrike" spc="228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отсутствия</a:t>
            </a:r>
            <a:r>
              <a:rPr lang="ru-RU" sz="1979" b="0" strike="noStrike" spc="222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признаков</a:t>
            </a:r>
            <a:r>
              <a:rPr lang="ru-RU" sz="1979" b="0" strike="noStrike" spc="214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2" dirty="0">
                <a:solidFill>
                  <a:srgbClr val="000000"/>
                </a:solidFill>
                <a:latin typeface="Times New Roman"/>
                <a:ea typeface="DejaVu Sans"/>
              </a:rPr>
              <a:t>инфекционных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заболеваний</a:t>
            </a:r>
            <a:r>
              <a:rPr lang="ru-RU" sz="1979" b="0" strike="noStrike" spc="494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</a:t>
            </a:r>
            <a:r>
              <a:rPr lang="ru-RU" sz="1979" b="0" strike="noStrike" spc="500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обязательным</a:t>
            </a:r>
            <a:r>
              <a:rPr lang="ru-RU" sz="1979" b="0" strike="noStrike" spc="505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проведением</a:t>
            </a:r>
            <a:r>
              <a:rPr lang="ru-RU" sz="1979" b="0" strike="noStrike" spc="505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бесконтактной</a:t>
            </a:r>
            <a:r>
              <a:rPr lang="ru-RU" sz="1979" b="0" strike="noStrike" spc="505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термометрии</a:t>
            </a:r>
            <a:r>
              <a:rPr lang="ru-RU" sz="1979" b="0" strike="noStrike" spc="500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</a:t>
            </a:r>
            <a:r>
              <a:rPr lang="ru-RU" sz="1979" b="0" strike="noStrike" spc="500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2" dirty="0">
                <a:solidFill>
                  <a:srgbClr val="000000"/>
                </a:solidFill>
                <a:latin typeface="Times New Roman"/>
                <a:ea typeface="DejaVu Sans"/>
              </a:rPr>
              <a:t>фиксацией </a:t>
            </a:r>
            <a:r>
              <a:rPr lang="ru-RU" sz="1979" b="0" strike="noStrike" spc="-35" dirty="0">
                <a:solidFill>
                  <a:srgbClr val="000000"/>
                </a:solidFill>
                <a:latin typeface="Times New Roman"/>
                <a:ea typeface="DejaVu Sans"/>
              </a:rPr>
              <a:t>результатов</a:t>
            </a:r>
            <a:r>
              <a:rPr lang="ru-RU" sz="1979" b="0" strike="noStrike" spc="-72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измерения</a:t>
            </a:r>
            <a:r>
              <a:rPr lang="ru-RU" sz="1979" b="0" strike="noStrike" spc="-18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2" dirty="0">
                <a:solidFill>
                  <a:srgbClr val="000000"/>
                </a:solidFill>
                <a:latin typeface="Times New Roman"/>
                <a:ea typeface="DejaVu Sans"/>
              </a:rPr>
              <a:t>температуры</a:t>
            </a:r>
            <a:r>
              <a:rPr lang="ru-RU" sz="1979" b="0" strike="noStrike" spc="-55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тела</a:t>
            </a:r>
            <a:r>
              <a:rPr lang="ru-RU" sz="1979" b="0" strike="noStrike" spc="-24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</a:t>
            </a:r>
            <a:r>
              <a:rPr lang="ru-RU" sz="1979" b="0" strike="noStrike" spc="-18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отчетной</a:t>
            </a:r>
            <a:r>
              <a:rPr lang="ru-RU" sz="1979" b="0" strike="noStrike" spc="-4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2" dirty="0">
                <a:solidFill>
                  <a:srgbClr val="000000"/>
                </a:solidFill>
                <a:latin typeface="Times New Roman"/>
                <a:ea typeface="DejaVu Sans"/>
              </a:rPr>
              <a:t>документации;</a:t>
            </a:r>
            <a:endParaRPr lang="ru-RU" sz="1979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99"/>
              </a:spcBef>
              <a:buNone/>
              <a:tabLst>
                <a:tab pos="329400" algn="l"/>
              </a:tabLst>
            </a:pPr>
            <a:endParaRPr lang="ru-RU" sz="1979" b="0" strike="noStrike" spc="-1" dirty="0">
              <a:latin typeface="Arial"/>
            </a:endParaRPr>
          </a:p>
          <a:p>
            <a:pPr marL="329400" indent="-316440" algn="just">
              <a:lnSpc>
                <a:spcPct val="100000"/>
              </a:lnSpc>
              <a:spcBef>
                <a:spcPts val="6"/>
              </a:spcBef>
              <a:buClr>
                <a:srgbClr val="000000"/>
              </a:buClr>
              <a:buFont typeface="Wingdings" charset="2"/>
              <a:buChar char=""/>
              <a:tabLst>
                <a:tab pos="329400" algn="l"/>
              </a:tabLst>
            </a:pP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Исключить</a:t>
            </a:r>
            <a:r>
              <a:rPr lang="ru-RU" sz="1979" b="0" strike="noStrike" spc="140" dirty="0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отправку</a:t>
            </a:r>
            <a:r>
              <a:rPr lang="ru-RU" sz="1979" b="0" strike="noStrike" spc="148" dirty="0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лиц</a:t>
            </a:r>
            <a:r>
              <a:rPr lang="ru-RU" sz="1979" b="0" strike="noStrike" spc="137" dirty="0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</a:t>
            </a:r>
            <a:r>
              <a:rPr lang="ru-RU" sz="1979" b="0" strike="noStrike" spc="140" dirty="0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признаками</a:t>
            </a:r>
            <a:r>
              <a:rPr lang="ru-RU" sz="1979" b="0" strike="noStrike" spc="137" dirty="0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инфекционных</a:t>
            </a:r>
            <a:r>
              <a:rPr lang="ru-RU" sz="1979" b="0" strike="noStrike" spc="148" dirty="0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заболеваний</a:t>
            </a:r>
            <a:r>
              <a:rPr lang="ru-RU" sz="1979" b="0" strike="noStrike" spc="131" dirty="0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r>
              <a:rPr lang="ru-RU" sz="1979" b="0" strike="noStrike" spc="-12" dirty="0">
                <a:solidFill>
                  <a:srgbClr val="000000"/>
                </a:solidFill>
                <a:latin typeface="Times New Roman"/>
                <a:ea typeface="DejaVu Sans"/>
              </a:rPr>
              <a:t>(повышенная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температура</a:t>
            </a:r>
            <a:r>
              <a:rPr lang="ru-RU" sz="1979" b="0" strike="noStrike" spc="180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тела,</a:t>
            </a:r>
            <a:r>
              <a:rPr lang="ru-RU" sz="1979" b="0" strike="noStrike" spc="197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боль</a:t>
            </a:r>
            <a:r>
              <a:rPr lang="ru-RU" sz="1979" b="0" strike="noStrike" spc="180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</a:t>
            </a:r>
            <a:r>
              <a:rPr lang="ru-RU" sz="1979" b="0" strike="noStrike" spc="19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горле,</a:t>
            </a:r>
            <a:r>
              <a:rPr lang="ru-RU" sz="1979" b="0" strike="noStrike" spc="180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кашель,</a:t>
            </a:r>
            <a:r>
              <a:rPr lang="ru-RU" sz="1979" b="0" strike="noStrike" spc="19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насморк,</a:t>
            </a:r>
            <a:r>
              <a:rPr lang="ru-RU" sz="1979" b="0" strike="noStrike" spc="180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боль</a:t>
            </a:r>
            <a:r>
              <a:rPr lang="ru-RU" sz="1979" b="0" strike="noStrike" spc="180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</a:t>
            </a:r>
            <a:r>
              <a:rPr lang="ru-RU" sz="1979" b="0" strike="noStrike" spc="174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животе,</a:t>
            </a:r>
            <a:r>
              <a:rPr lang="ru-RU" sz="1979" b="0" strike="noStrike" spc="19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диарея,</a:t>
            </a:r>
            <a:r>
              <a:rPr lang="ru-RU" sz="1979" b="0" strike="noStrike" spc="180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сыпь</a:t>
            </a:r>
            <a:r>
              <a:rPr lang="ru-RU" sz="1979" b="0" strike="noStrike" spc="174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</a:t>
            </a:r>
            <a:r>
              <a:rPr lang="ru-RU" sz="1979" b="0" strike="noStrike" spc="185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т.</a:t>
            </a:r>
            <a:r>
              <a:rPr lang="ru-RU" sz="1979" b="0" strike="noStrike" spc="174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29" dirty="0">
                <a:solidFill>
                  <a:srgbClr val="000000"/>
                </a:solidFill>
                <a:latin typeface="Times New Roman"/>
                <a:ea typeface="DejaVu Sans"/>
              </a:rPr>
              <a:t>д.)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или</a:t>
            </a:r>
            <a:r>
              <a:rPr lang="ru-RU" sz="1979" b="0" strike="noStrike" spc="222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бывших</a:t>
            </a:r>
            <a:r>
              <a:rPr lang="ru-RU" sz="1979" b="0" strike="noStrike" spc="236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</a:t>
            </a:r>
            <a:r>
              <a:rPr lang="ru-RU" sz="1979" b="0" strike="noStrike" spc="214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контакте</a:t>
            </a:r>
            <a:r>
              <a:rPr lang="ru-RU" sz="1979" b="0" strike="noStrike" spc="245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</a:t>
            </a:r>
            <a:r>
              <a:rPr lang="ru-RU" sz="1979" b="0" strike="noStrike" spc="236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больными</a:t>
            </a:r>
            <a:r>
              <a:rPr lang="ru-RU" sz="1979" b="0" strike="noStrike" spc="239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до</a:t>
            </a:r>
            <a:r>
              <a:rPr lang="ru-RU" sz="1979" b="0" strike="noStrike" spc="239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истечения</a:t>
            </a:r>
            <a:r>
              <a:rPr lang="ru-RU" sz="1979" b="0" strike="noStrike" spc="236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инкубационного</a:t>
            </a:r>
            <a:r>
              <a:rPr lang="ru-RU" sz="1979" b="0" strike="noStrike" spc="239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периода</a:t>
            </a:r>
            <a:r>
              <a:rPr lang="ru-RU" sz="1979" b="0" strike="noStrike" spc="236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2" dirty="0">
                <a:solidFill>
                  <a:srgbClr val="000000"/>
                </a:solidFill>
                <a:latin typeface="Times New Roman"/>
                <a:ea typeface="DejaVu Sans"/>
              </a:rPr>
              <a:t>(обратить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особое</a:t>
            </a:r>
            <a:r>
              <a:rPr lang="ru-RU" sz="1979" b="0" strike="noStrike" spc="-46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внимание</a:t>
            </a:r>
            <a:r>
              <a:rPr lang="ru-RU" sz="1979" b="0" strike="noStrike" spc="-46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на</a:t>
            </a:r>
            <a:r>
              <a:rPr lang="ru-RU" sz="1979" b="0" strike="noStrike" spc="-12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отсутствие</a:t>
            </a:r>
            <a:r>
              <a:rPr lang="ru-RU" sz="1979" b="0" strike="noStrike" spc="-66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24" dirty="0">
                <a:solidFill>
                  <a:srgbClr val="000000"/>
                </a:solidFill>
                <a:latin typeface="Times New Roman"/>
                <a:ea typeface="DejaVu Sans"/>
              </a:rPr>
              <a:t>контактов</a:t>
            </a:r>
            <a:r>
              <a:rPr lang="ru-RU" sz="1979" b="0" strike="noStrike" spc="-46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</a:t>
            </a:r>
            <a:r>
              <a:rPr lang="ru-RU" sz="1979" b="0" strike="noStrike" spc="-29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2" dirty="0">
                <a:solidFill>
                  <a:srgbClr val="000000"/>
                </a:solidFill>
                <a:latin typeface="Times New Roman"/>
                <a:ea typeface="DejaVu Sans"/>
              </a:rPr>
              <a:t>больными</a:t>
            </a:r>
            <a:r>
              <a:rPr lang="ru-RU" sz="1979" b="0" strike="noStrike" spc="-29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2" dirty="0">
                <a:solidFill>
                  <a:srgbClr val="000000"/>
                </a:solidFill>
                <a:latin typeface="Times New Roman"/>
                <a:ea typeface="DejaVu Sans"/>
              </a:rPr>
              <a:t>корью).</a:t>
            </a:r>
            <a:endParaRPr lang="ru-RU" sz="1979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90"/>
              </a:spcBef>
              <a:buNone/>
              <a:tabLst>
                <a:tab pos="329400" algn="l"/>
              </a:tabLst>
            </a:pPr>
            <a:endParaRPr lang="ru-RU" sz="1979" b="0" strike="noStrike" spc="-1" dirty="0">
              <a:latin typeface="Arial"/>
            </a:endParaRPr>
          </a:p>
          <a:p>
            <a:pPr marL="1582560">
              <a:lnSpc>
                <a:spcPct val="100000"/>
              </a:lnSpc>
              <a:buNone/>
              <a:tabLst>
                <a:tab pos="329400" algn="l"/>
              </a:tabLst>
            </a:pPr>
            <a:r>
              <a:rPr lang="ru-RU" sz="1979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</a:t>
            </a:r>
            <a:r>
              <a:rPr lang="ru-RU" sz="1979" b="1" strike="noStrike" spc="-55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пути</a:t>
            </a:r>
            <a:r>
              <a:rPr lang="ru-RU" sz="1979" b="1" strike="noStrike" spc="-55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1" strike="noStrike" spc="-12" dirty="0">
                <a:solidFill>
                  <a:srgbClr val="000000"/>
                </a:solidFill>
                <a:latin typeface="Times New Roman"/>
                <a:ea typeface="DejaVu Sans"/>
              </a:rPr>
              <a:t>следования</a:t>
            </a:r>
            <a:r>
              <a:rPr lang="ru-RU" sz="1979" b="1" strike="noStrike" spc="-52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1" strike="noStrike" spc="-12" dirty="0">
                <a:solidFill>
                  <a:srgbClr val="000000"/>
                </a:solidFill>
                <a:latin typeface="Times New Roman"/>
                <a:ea typeface="DejaVu Sans"/>
              </a:rPr>
              <a:t>организованной</a:t>
            </a:r>
            <a:r>
              <a:rPr lang="ru-RU" sz="1979" b="1" strike="noStrike" spc="-4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группы</a:t>
            </a:r>
            <a:r>
              <a:rPr lang="ru-RU" sz="1979" b="1" strike="noStrike" spc="-66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детей</a:t>
            </a:r>
            <a:r>
              <a:rPr lang="ru-RU" sz="1979" b="1" strike="noStrike" spc="389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1" strike="noStrike" spc="-12" dirty="0">
                <a:solidFill>
                  <a:srgbClr val="000000"/>
                </a:solidFill>
                <a:latin typeface="Times New Roman"/>
                <a:ea typeface="DejaVu Sans"/>
              </a:rPr>
              <a:t>необходимо:</a:t>
            </a:r>
            <a:endParaRPr lang="ru-RU" sz="1979" b="0" strike="noStrike" spc="-1" dirty="0">
              <a:latin typeface="Arial"/>
            </a:endParaRPr>
          </a:p>
          <a:p>
            <a:pPr marL="326160" algn="ctr">
              <a:lnSpc>
                <a:spcPct val="100000"/>
              </a:lnSpc>
              <a:spcBef>
                <a:spcPts val="224"/>
              </a:spcBef>
              <a:buNone/>
              <a:tabLst>
                <a:tab pos="329400" algn="l"/>
              </a:tabLst>
            </a:pPr>
            <a:r>
              <a:rPr lang="ru-RU" sz="1979" b="0" strike="noStrike" spc="-12" dirty="0">
                <a:solidFill>
                  <a:srgbClr val="000000"/>
                </a:solidFill>
                <a:latin typeface="Times New Roman"/>
                <a:ea typeface="DejaVu Sans"/>
              </a:rPr>
              <a:t>организовать</a:t>
            </a:r>
            <a:r>
              <a:rPr lang="ru-RU" sz="1979" b="0" strike="noStrike" spc="-35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2" dirty="0">
                <a:solidFill>
                  <a:srgbClr val="000000"/>
                </a:solidFill>
                <a:latin typeface="Times New Roman"/>
                <a:ea typeface="DejaVu Sans"/>
              </a:rPr>
              <a:t>ежедневный</a:t>
            </a:r>
            <a:r>
              <a:rPr lang="ru-RU" sz="1979" b="0" strike="noStrike" spc="-63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2" dirty="0">
                <a:solidFill>
                  <a:srgbClr val="000000"/>
                </a:solidFill>
                <a:latin typeface="Times New Roman"/>
                <a:ea typeface="DejaVu Sans"/>
              </a:rPr>
              <a:t>2-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х</a:t>
            </a:r>
            <a:r>
              <a:rPr lang="ru-RU" sz="1979" b="0" strike="noStrike" spc="-4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кратный</a:t>
            </a:r>
            <a:r>
              <a:rPr lang="ru-RU" sz="1979" b="0" strike="noStrike" spc="-4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(утро,</a:t>
            </a:r>
            <a:r>
              <a:rPr lang="ru-RU" sz="1979" b="0" strike="noStrike" spc="-63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вечер)</a:t>
            </a:r>
            <a:r>
              <a:rPr lang="ru-RU" sz="1979" b="0" strike="noStrike" spc="-4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медицинский</a:t>
            </a:r>
            <a:r>
              <a:rPr lang="ru-RU" sz="1979" b="0" strike="noStrike" spc="-4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2" dirty="0">
                <a:solidFill>
                  <a:srgbClr val="000000"/>
                </a:solidFill>
                <a:latin typeface="Times New Roman"/>
                <a:ea typeface="DejaVu Sans"/>
              </a:rPr>
              <a:t>контроль</a:t>
            </a:r>
            <a:endParaRPr lang="ru-RU" sz="1979" b="0" strike="noStrike" spc="-1" dirty="0">
              <a:latin typeface="Arial"/>
            </a:endParaRPr>
          </a:p>
          <a:p>
            <a:pPr marL="326160">
              <a:lnSpc>
                <a:spcPct val="100000"/>
              </a:lnSpc>
              <a:buNone/>
              <a:tabLst>
                <a:tab pos="329400" algn="l"/>
              </a:tabLst>
            </a:pP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за</a:t>
            </a:r>
            <a:r>
              <a:rPr lang="ru-RU" sz="1979" b="0" strike="noStrike" spc="423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состоянием</a:t>
            </a:r>
            <a:r>
              <a:rPr lang="ru-RU" sz="1979" b="0" strike="noStrike" spc="-66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2" dirty="0">
                <a:solidFill>
                  <a:srgbClr val="000000"/>
                </a:solidFill>
                <a:latin typeface="Times New Roman"/>
                <a:ea typeface="DejaVu Sans"/>
              </a:rPr>
              <a:t>здоровья</a:t>
            </a:r>
            <a:r>
              <a:rPr lang="ru-RU" sz="1979" b="0" strike="noStrike" spc="-29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детей</a:t>
            </a:r>
            <a:r>
              <a:rPr lang="ru-RU" sz="1979" b="0" strike="noStrike" spc="-55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</a:t>
            </a:r>
            <a:r>
              <a:rPr lang="ru-RU" sz="1979" b="0" strike="noStrike" spc="-52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сопровождающих</a:t>
            </a:r>
            <a:r>
              <a:rPr lang="ru-RU" sz="1979" b="0" strike="noStrike" spc="-55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лиц,</a:t>
            </a:r>
            <a:r>
              <a:rPr lang="ru-RU" sz="1979" b="0" strike="noStrike" spc="-4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</a:t>
            </a:r>
            <a:r>
              <a:rPr lang="ru-RU" sz="1979" b="0" strike="noStrike" spc="-46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проведением</a:t>
            </a:r>
            <a:r>
              <a:rPr lang="ru-RU" sz="1979" b="0" strike="noStrike" spc="-52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2" dirty="0">
                <a:solidFill>
                  <a:srgbClr val="000000"/>
                </a:solidFill>
                <a:latin typeface="Times New Roman"/>
                <a:ea typeface="DejaVu Sans"/>
              </a:rPr>
              <a:t>термометрии</a:t>
            </a:r>
            <a:endParaRPr lang="ru-RU" sz="1979" b="0" strike="noStrike" spc="-1" dirty="0">
              <a:latin typeface="Arial"/>
            </a:endParaRPr>
          </a:p>
          <a:p>
            <a:pPr marL="3658680">
              <a:lnSpc>
                <a:spcPct val="100000"/>
              </a:lnSpc>
              <a:buNone/>
              <a:tabLst>
                <a:tab pos="329400" algn="l"/>
              </a:tabLst>
            </a:pP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</a:t>
            </a:r>
            <a:r>
              <a:rPr lang="ru-RU" sz="1979" b="0" strike="noStrike" spc="-18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занесением</a:t>
            </a:r>
            <a:r>
              <a:rPr lang="ru-RU" sz="1979" b="0" strike="noStrike" spc="-35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информации</a:t>
            </a:r>
            <a:r>
              <a:rPr lang="ru-RU" sz="1979" b="0" strike="noStrike" spc="-24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</a:t>
            </a:r>
            <a:r>
              <a:rPr lang="ru-RU" sz="1979" b="0" strike="noStrike" spc="-12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отчетную</a:t>
            </a:r>
            <a:r>
              <a:rPr lang="ru-RU" sz="1979" b="0" strike="noStrike" spc="-52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2" dirty="0">
                <a:solidFill>
                  <a:srgbClr val="000000"/>
                </a:solidFill>
                <a:latin typeface="Times New Roman"/>
                <a:ea typeface="DejaVu Sans"/>
              </a:rPr>
              <a:t>документацию</a:t>
            </a:r>
            <a:r>
              <a:rPr lang="ru-RU" sz="1979" b="0" strike="noStrike" spc="-52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29" dirty="0">
                <a:solidFill>
                  <a:srgbClr val="000000"/>
                </a:solidFill>
                <a:latin typeface="Times New Roman"/>
                <a:ea typeface="DejaVu Sans"/>
              </a:rPr>
              <a:t>по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каждому</a:t>
            </a:r>
            <a:r>
              <a:rPr lang="ru-RU" sz="1979" b="0" strike="noStrike" spc="-77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2" dirty="0">
                <a:solidFill>
                  <a:srgbClr val="000000"/>
                </a:solidFill>
                <a:latin typeface="Times New Roman"/>
                <a:ea typeface="DejaVu Sans"/>
              </a:rPr>
              <a:t>отдыхающему</a:t>
            </a:r>
            <a:r>
              <a:rPr lang="ru-RU" sz="1979" b="0" strike="noStrike" spc="-55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</a:t>
            </a:r>
            <a:r>
              <a:rPr lang="ru-RU" sz="1979" b="0" strike="noStrike" spc="-35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сопровождающим</a:t>
            </a:r>
            <a:r>
              <a:rPr lang="ru-RU" sz="1979" b="0" strike="noStrike" spc="-66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их</a:t>
            </a:r>
            <a:r>
              <a:rPr lang="ru-RU" sz="1979" b="0" strike="noStrike" spc="-52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979" b="0" strike="noStrike" spc="-12" dirty="0">
                <a:solidFill>
                  <a:srgbClr val="000000"/>
                </a:solidFill>
                <a:latin typeface="Times New Roman"/>
                <a:ea typeface="DejaVu Sans"/>
              </a:rPr>
              <a:t>лицам</a:t>
            </a:r>
            <a:endParaRPr lang="ru-RU" sz="1979" b="0" strike="noStrike" spc="-1" dirty="0">
              <a:latin typeface="Arial"/>
            </a:endParaRPr>
          </a:p>
          <a:p>
            <a:pPr marL="3658680">
              <a:lnSpc>
                <a:spcPct val="100000"/>
              </a:lnSpc>
              <a:buNone/>
              <a:tabLst>
                <a:tab pos="329400" algn="l"/>
              </a:tabLst>
            </a:pPr>
            <a:r>
              <a:rPr lang="ru-RU" sz="2210" b="0" u="sng" strike="noStrike" spc="-1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ea typeface="DejaVu Sans"/>
              </a:rPr>
              <a:t>Эл.</a:t>
            </a:r>
            <a:r>
              <a:rPr lang="ru-RU" sz="2210" b="0" u="sng" strike="noStrike" spc="-12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ea typeface="DejaVu Sans"/>
              </a:rPr>
              <a:t> </a:t>
            </a:r>
            <a:r>
              <a:rPr lang="en-US" sz="2210" b="0" u="sng" strike="noStrike" spc="-1" dirty="0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ea typeface="DejaVu Sans"/>
              </a:rPr>
              <a:t>g</a:t>
            </a:r>
            <a:r>
              <a:rPr lang="ru-RU" sz="2210" b="0" u="sng" strike="noStrike" spc="-1" dirty="0" err="1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ea typeface="DejaVu Sans"/>
              </a:rPr>
              <a:t>очта</a:t>
            </a:r>
            <a:r>
              <a:rPr lang="en-US" sz="2210" b="0" u="sng" strike="noStrike" spc="-1" dirty="0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210" b="0" u="sng" strike="noStrike" spc="-1" dirty="0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ea typeface="DejaVu Sans"/>
              </a:rPr>
              <a:t>-</a:t>
            </a:r>
            <a:r>
              <a:rPr lang="ru-RU" sz="2210" b="0" u="sng" strike="noStrike" spc="-24" dirty="0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ea typeface="DejaVu Sans"/>
              </a:rPr>
              <a:t> </a:t>
            </a:r>
            <a:r>
              <a:rPr lang="en-US" sz="2210" b="0" u="sng" strike="noStrike" spc="-12" dirty="0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ea typeface="DejaVu Sans"/>
              </a:rPr>
              <a:t>ter-ishim@rpn72.ru</a:t>
            </a:r>
            <a:endParaRPr lang="ru-RU" sz="2210" b="0" strike="noStrike" spc="-1" dirty="0">
              <a:latin typeface="Arial"/>
            </a:endParaRPr>
          </a:p>
          <a:p>
            <a:pPr marL="3172320">
              <a:lnSpc>
                <a:spcPct val="100000"/>
              </a:lnSpc>
              <a:buNone/>
              <a:tabLst>
                <a:tab pos="7242840" algn="l"/>
              </a:tabLst>
            </a:pPr>
            <a:r>
              <a:rPr lang="ru-RU" sz="221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    </a:t>
            </a:r>
            <a:r>
              <a:rPr lang="ru-RU" sz="2210" b="0" u="sng" strike="noStrike" spc="-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(для</a:t>
            </a:r>
            <a:r>
              <a:rPr lang="ru-RU" sz="2210" b="0" u="sng" strike="noStrike" spc="-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210" b="0" u="sng" strike="noStrike" spc="-12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направления</a:t>
            </a:r>
            <a:r>
              <a:rPr lang="ru-RU" sz="2210" b="0" u="sng" strike="noStrike" spc="-63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210" b="0" u="sng" strike="noStrike" spc="-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информации</a:t>
            </a:r>
            <a:r>
              <a:rPr lang="ru-RU" sz="2210" u="sng" spc="406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210" b="0" u="sng" strike="noStrike" spc="-55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о </a:t>
            </a:r>
            <a:r>
              <a:rPr lang="ru-RU" sz="2210" b="0" u="sng" strike="noStrike" spc="-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выезде</a:t>
            </a:r>
            <a:r>
              <a:rPr lang="ru-RU" sz="2210" b="0" u="sng" strike="noStrike" spc="-89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210" b="0" u="sng" strike="noStrike" spc="-12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групп)</a:t>
            </a:r>
            <a:endParaRPr lang="ru-RU" sz="221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TextBox 2"/>
          <p:cNvSpPr/>
          <p:nvPr/>
        </p:nvSpPr>
        <p:spPr>
          <a:xfrm rot="20479200">
            <a:off x="1551960" y="2369880"/>
            <a:ext cx="7729920" cy="87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000" tIns="49680" rIns="99000" bIns="4968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5070" b="1" i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Благодарю за внимание!</a:t>
            </a:r>
            <a:endParaRPr lang="ru-RU" sz="5070" b="0" strike="noStrike" spc="-1">
              <a:latin typeface="Arial"/>
            </a:endParaRPr>
          </a:p>
        </p:txBody>
      </p:sp>
      <p:pic>
        <p:nvPicPr>
          <p:cNvPr id="358" name="Picture 2" descr="https://sun9-83.userapi.com/sun9-16/c857024/v857024134/1136d2/3NMpWMoI0hA.jpg"/>
          <p:cNvPicPr/>
          <p:nvPr/>
        </p:nvPicPr>
        <p:blipFill>
          <a:blip r:embed="rId2"/>
          <a:stretch/>
        </p:blipFill>
        <p:spPr>
          <a:xfrm>
            <a:off x="308880" y="5021640"/>
            <a:ext cx="10073880" cy="2533320"/>
          </a:xfrm>
          <a:prstGeom prst="rect">
            <a:avLst/>
          </a:prstGeom>
          <a:ln w="0">
            <a:noFill/>
          </a:ln>
        </p:spPr>
      </p:pic>
      <p:pic>
        <p:nvPicPr>
          <p:cNvPr id="359" name="Рисунок 3"/>
          <p:cNvPicPr/>
          <p:nvPr/>
        </p:nvPicPr>
        <p:blipFill>
          <a:blip r:embed="rId3"/>
          <a:stretch/>
        </p:blipFill>
        <p:spPr>
          <a:xfrm>
            <a:off x="9551880" y="0"/>
            <a:ext cx="834480" cy="929520"/>
          </a:xfrm>
          <a:prstGeom prst="rect">
            <a:avLst/>
          </a:prstGeom>
          <a:ln w="0">
            <a:noFill/>
          </a:ln>
        </p:spPr>
      </p:pic>
      <p:pic>
        <p:nvPicPr>
          <p:cNvPr id="360" name="Picture 6" descr="https://bipbap.ru/wp-content/uploads/2021/04/302-3025167_-emojis-sun-moon-.jpg"/>
          <p:cNvPicPr/>
          <p:nvPr/>
        </p:nvPicPr>
        <p:blipFill>
          <a:blip r:embed="rId4"/>
          <a:stretch/>
        </p:blipFill>
        <p:spPr>
          <a:xfrm>
            <a:off x="308880" y="0"/>
            <a:ext cx="2814480" cy="27457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object 2"/>
          <p:cNvPicPr/>
          <p:nvPr/>
        </p:nvPicPr>
        <p:blipFill>
          <a:blip r:embed="rId2"/>
          <a:stretch/>
        </p:blipFill>
        <p:spPr>
          <a:xfrm>
            <a:off x="5346720" y="2279880"/>
            <a:ext cx="5064840" cy="3163320"/>
          </a:xfrm>
          <a:prstGeom prst="rect">
            <a:avLst/>
          </a:prstGeom>
          <a:ln w="0">
            <a:noFill/>
          </a:ln>
        </p:spPr>
      </p:pic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1284480" y="180000"/>
            <a:ext cx="7926480" cy="1315440"/>
          </a:xfrm>
          <a:prstGeom prst="rect">
            <a:avLst/>
          </a:prstGeom>
          <a:noFill/>
          <a:ln w="0">
            <a:noFill/>
          </a:ln>
        </p:spPr>
        <p:txBody>
          <a:bodyPr lIns="0" tIns="54000" rIns="0" bIns="0" anchor="t">
            <a:noAutofit/>
          </a:bodyPr>
          <a:lstStyle/>
          <a:p>
            <a:pPr marL="1364040" indent="-1351800">
              <a:lnSpc>
                <a:spcPts val="2591"/>
              </a:lnSpc>
              <a:spcBef>
                <a:spcPts val="425"/>
              </a:spcBef>
              <a:buNone/>
              <a:tabLst>
                <a:tab pos="0" algn="l"/>
              </a:tabLst>
            </a:pPr>
            <a:r>
              <a:rPr lang="ru-RU" sz="2400" b="1" strike="noStrike" spc="-35">
                <a:solidFill>
                  <a:srgbClr val="0D0D0D"/>
                </a:solidFill>
                <a:latin typeface="Times New Roman"/>
                <a:ea typeface="DejaVu Sans"/>
              </a:rPr>
              <a:t>НОРМАТИВНО-</a:t>
            </a:r>
            <a:r>
              <a:rPr lang="ru-RU" sz="2400" b="1" strike="noStrike" spc="-41">
                <a:solidFill>
                  <a:srgbClr val="0D0D0D"/>
                </a:solidFill>
                <a:latin typeface="Times New Roman"/>
                <a:ea typeface="DejaVu Sans"/>
              </a:rPr>
              <a:t>ПРАВОВОЕ</a:t>
            </a:r>
            <a:r>
              <a:rPr lang="ru-RU" sz="2400" b="0" strike="noStrike" spc="-52">
                <a:solidFill>
                  <a:srgbClr val="0D0D0D"/>
                </a:solid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D0D0D"/>
                </a:solidFill>
                <a:latin typeface="Times New Roman"/>
                <a:ea typeface="DejaVu Sans"/>
              </a:rPr>
              <a:t>ОБЕСПЕЧЕНИЕ</a:t>
            </a:r>
            <a:r>
              <a:rPr lang="ru-RU" sz="2400" b="0" strike="noStrike" spc="-32">
                <a:solidFill>
                  <a:srgbClr val="0D0D0D"/>
                </a:solidFill>
                <a:latin typeface="Times New Roman"/>
                <a:ea typeface="DejaVu Sans"/>
              </a:rPr>
              <a:t> </a:t>
            </a:r>
            <a:r>
              <a:rPr lang="ru-RU" sz="2400" b="1" strike="noStrike" spc="-12">
                <a:solidFill>
                  <a:srgbClr val="0D0D0D"/>
                </a:solidFill>
                <a:latin typeface="Times New Roman"/>
                <a:ea typeface="DejaVu Sans"/>
              </a:rPr>
              <a:t>ЛЕТНЕЙ</a:t>
            </a:r>
            <a:r>
              <a:rPr lang="ru-RU" sz="2400" b="0" strike="noStrike" spc="-12">
                <a:solidFill>
                  <a:srgbClr val="0D0D0D"/>
                </a:solidFill>
                <a:latin typeface="Times New Roman"/>
                <a:ea typeface="DejaVu Sans"/>
              </a:rPr>
              <a:t> </a:t>
            </a:r>
            <a:r>
              <a:rPr lang="ru-RU" sz="2400" b="1" strike="noStrike" spc="-12">
                <a:solidFill>
                  <a:srgbClr val="0D0D0D"/>
                </a:solidFill>
                <a:latin typeface="Times New Roman"/>
                <a:ea typeface="DejaVu Sans"/>
              </a:rPr>
              <a:t>ОЗДОРОВИТЕЛЬНОЙ</a:t>
            </a:r>
            <a:r>
              <a:rPr lang="ru-RU" sz="2400" b="0" strike="noStrike" spc="-140">
                <a:solidFill>
                  <a:srgbClr val="0D0D0D"/>
                </a:solidFill>
                <a:latin typeface="Times New Roman"/>
                <a:ea typeface="DejaVu Sans"/>
              </a:rPr>
              <a:t> </a:t>
            </a:r>
            <a:r>
              <a:rPr lang="ru-RU" sz="2400" b="1" strike="noStrike" spc="-12">
                <a:solidFill>
                  <a:srgbClr val="0D0D0D"/>
                </a:solidFill>
                <a:latin typeface="Times New Roman"/>
                <a:ea typeface="DejaVu Sans"/>
              </a:rPr>
              <a:t>КАМПАНИИ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6" name="object 197"/>
          <p:cNvPicPr/>
          <p:nvPr/>
        </p:nvPicPr>
        <p:blipFill>
          <a:blip r:embed="rId3"/>
          <a:stretch/>
        </p:blipFill>
        <p:spPr>
          <a:xfrm>
            <a:off x="5418000" y="1119600"/>
            <a:ext cx="4931280" cy="1013400"/>
          </a:xfrm>
          <a:prstGeom prst="rect">
            <a:avLst/>
          </a:prstGeom>
          <a:ln w="0">
            <a:noFill/>
          </a:ln>
        </p:spPr>
      </p:pic>
      <p:grpSp>
        <p:nvGrpSpPr>
          <p:cNvPr id="227" name="object 198"/>
          <p:cNvGrpSpPr/>
          <p:nvPr/>
        </p:nvGrpSpPr>
        <p:grpSpPr>
          <a:xfrm>
            <a:off x="317520" y="1109520"/>
            <a:ext cx="4852800" cy="1072440"/>
            <a:chOff x="317520" y="1109520"/>
            <a:chExt cx="4852800" cy="1072440"/>
          </a:xfrm>
        </p:grpSpPr>
        <p:pic>
          <p:nvPicPr>
            <p:cNvPr id="228" name="object 199"/>
            <p:cNvPicPr/>
            <p:nvPr/>
          </p:nvPicPr>
          <p:blipFill>
            <a:blip r:embed="rId4"/>
            <a:stretch/>
          </p:blipFill>
          <p:spPr>
            <a:xfrm>
              <a:off x="317520" y="1109880"/>
              <a:ext cx="4852440" cy="1071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29" name="object 200"/>
            <p:cNvSpPr/>
            <p:nvPr/>
          </p:nvSpPr>
          <p:spPr>
            <a:xfrm>
              <a:off x="317520" y="1109520"/>
              <a:ext cx="4852800" cy="1072440"/>
            </a:xfrm>
            <a:custGeom>
              <a:avLst/>
              <a:gdLst/>
              <a:ahLst/>
              <a:cxnLst/>
              <a:rect l="l" t="t" r="r" b="b"/>
              <a:pathLst>
                <a:path w="4293235" h="1073150">
                  <a:moveTo>
                    <a:pt x="4293108" y="0"/>
                  </a:moveTo>
                  <a:lnTo>
                    <a:pt x="0" y="0"/>
                  </a:lnTo>
                  <a:lnTo>
                    <a:pt x="0" y="1072892"/>
                  </a:lnTo>
                  <a:lnTo>
                    <a:pt x="4293108" y="1072892"/>
                  </a:lnTo>
                  <a:lnTo>
                    <a:pt x="4293108" y="1068320"/>
                  </a:lnTo>
                  <a:lnTo>
                    <a:pt x="9150" y="1068320"/>
                  </a:lnTo>
                  <a:lnTo>
                    <a:pt x="4580" y="1063748"/>
                  </a:lnTo>
                  <a:lnTo>
                    <a:pt x="9150" y="1063748"/>
                  </a:lnTo>
                  <a:lnTo>
                    <a:pt x="9150" y="9140"/>
                  </a:lnTo>
                  <a:lnTo>
                    <a:pt x="4580" y="9140"/>
                  </a:lnTo>
                  <a:lnTo>
                    <a:pt x="9150" y="4568"/>
                  </a:lnTo>
                  <a:lnTo>
                    <a:pt x="4293108" y="4568"/>
                  </a:lnTo>
                  <a:lnTo>
                    <a:pt x="4293108" y="0"/>
                  </a:lnTo>
                  <a:close/>
                </a:path>
                <a:path w="4293235" h="1073150">
                  <a:moveTo>
                    <a:pt x="9150" y="1063748"/>
                  </a:moveTo>
                  <a:lnTo>
                    <a:pt x="4580" y="1063748"/>
                  </a:lnTo>
                  <a:lnTo>
                    <a:pt x="9150" y="1068320"/>
                  </a:lnTo>
                  <a:lnTo>
                    <a:pt x="9150" y="1063748"/>
                  </a:lnTo>
                  <a:close/>
                </a:path>
                <a:path w="4293235" h="1073150">
                  <a:moveTo>
                    <a:pt x="4283964" y="1063748"/>
                  </a:moveTo>
                  <a:lnTo>
                    <a:pt x="9150" y="1063748"/>
                  </a:lnTo>
                  <a:lnTo>
                    <a:pt x="9150" y="1068320"/>
                  </a:lnTo>
                  <a:lnTo>
                    <a:pt x="4283964" y="1068320"/>
                  </a:lnTo>
                  <a:lnTo>
                    <a:pt x="4283964" y="1063748"/>
                  </a:lnTo>
                  <a:close/>
                </a:path>
                <a:path w="4293235" h="1073150">
                  <a:moveTo>
                    <a:pt x="4283964" y="4568"/>
                  </a:moveTo>
                  <a:lnTo>
                    <a:pt x="4283964" y="1068320"/>
                  </a:lnTo>
                  <a:lnTo>
                    <a:pt x="4288536" y="1063748"/>
                  </a:lnTo>
                  <a:lnTo>
                    <a:pt x="4293108" y="1063748"/>
                  </a:lnTo>
                  <a:lnTo>
                    <a:pt x="4293108" y="9140"/>
                  </a:lnTo>
                  <a:lnTo>
                    <a:pt x="4288536" y="9140"/>
                  </a:lnTo>
                  <a:lnTo>
                    <a:pt x="4283964" y="4568"/>
                  </a:lnTo>
                  <a:close/>
                </a:path>
                <a:path w="4293235" h="1073150">
                  <a:moveTo>
                    <a:pt x="4293108" y="1063748"/>
                  </a:moveTo>
                  <a:lnTo>
                    <a:pt x="4288536" y="1063748"/>
                  </a:lnTo>
                  <a:lnTo>
                    <a:pt x="4283964" y="1068320"/>
                  </a:lnTo>
                  <a:lnTo>
                    <a:pt x="4293108" y="1068320"/>
                  </a:lnTo>
                  <a:lnTo>
                    <a:pt x="4293108" y="1063748"/>
                  </a:lnTo>
                  <a:close/>
                </a:path>
                <a:path w="4293235" h="1073150">
                  <a:moveTo>
                    <a:pt x="9150" y="4568"/>
                  </a:moveTo>
                  <a:lnTo>
                    <a:pt x="4580" y="9140"/>
                  </a:lnTo>
                  <a:lnTo>
                    <a:pt x="9150" y="9140"/>
                  </a:lnTo>
                  <a:lnTo>
                    <a:pt x="9150" y="4568"/>
                  </a:lnTo>
                  <a:close/>
                </a:path>
                <a:path w="4293235" h="1073150">
                  <a:moveTo>
                    <a:pt x="4283964" y="4568"/>
                  </a:moveTo>
                  <a:lnTo>
                    <a:pt x="9150" y="4568"/>
                  </a:lnTo>
                  <a:lnTo>
                    <a:pt x="9150" y="9140"/>
                  </a:lnTo>
                  <a:lnTo>
                    <a:pt x="4283964" y="9140"/>
                  </a:lnTo>
                  <a:lnTo>
                    <a:pt x="4283964" y="4568"/>
                  </a:lnTo>
                  <a:close/>
                </a:path>
                <a:path w="4293235" h="1073150">
                  <a:moveTo>
                    <a:pt x="4293108" y="4568"/>
                  </a:moveTo>
                  <a:lnTo>
                    <a:pt x="4283964" y="4568"/>
                  </a:lnTo>
                  <a:lnTo>
                    <a:pt x="4288536" y="9140"/>
                  </a:lnTo>
                  <a:lnTo>
                    <a:pt x="4293108" y="9140"/>
                  </a:lnTo>
                  <a:lnTo>
                    <a:pt x="4293108" y="4568"/>
                  </a:lnTo>
                  <a:close/>
                </a:path>
              </a:pathLst>
            </a:custGeom>
            <a:solidFill>
              <a:srgbClr val="3F6EC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30" name="object 201"/>
          <p:cNvSpPr/>
          <p:nvPr/>
        </p:nvSpPr>
        <p:spPr>
          <a:xfrm>
            <a:off x="317520" y="1140840"/>
            <a:ext cx="4862160" cy="1048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 anchor="t">
            <a:spAutoFit/>
          </a:bodyPr>
          <a:lstStyle/>
          <a:p>
            <a:pPr marL="12240" indent="720" algn="ctr">
              <a:lnSpc>
                <a:spcPct val="100000"/>
              </a:lnSpc>
              <a:spcBef>
                <a:spcPts val="96"/>
              </a:spcBef>
              <a:buNone/>
              <a:tabLst>
                <a:tab pos="0" algn="l"/>
              </a:tabLst>
            </a:pPr>
            <a:r>
              <a:rPr lang="ru-RU" sz="17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СП</a:t>
            </a:r>
            <a:r>
              <a:rPr lang="ru-RU" sz="1700" b="0" strike="noStrike" spc="1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2.4.3648-</a:t>
            </a:r>
            <a:r>
              <a:rPr lang="ru-RU" sz="17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20</a:t>
            </a:r>
            <a:r>
              <a:rPr lang="ru-RU" sz="1700" b="0" strike="noStrike" spc="-26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«Санитарно-</a:t>
            </a:r>
            <a:r>
              <a:rPr lang="ru-RU" sz="1700" b="0" strike="noStrike" spc="-12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эпидемиологические</a:t>
            </a:r>
            <a:r>
              <a:rPr lang="ru-RU" sz="1700" b="0" strike="noStrike" spc="1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требования</a:t>
            </a:r>
            <a:r>
              <a:rPr lang="ru-RU" sz="1700" b="0" strike="noStrike" spc="-7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52">
                <a:solidFill>
                  <a:srgbClr val="FFFFFF"/>
                </a:solidFill>
                <a:latin typeface="Times New Roman"/>
                <a:ea typeface="DejaVu Sans"/>
              </a:rPr>
              <a:t>к</a:t>
            </a:r>
            <a:r>
              <a:rPr lang="ru-RU" sz="1700" b="0" strike="noStrike" spc="-52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организациям</a:t>
            </a:r>
            <a:r>
              <a:rPr lang="ru-RU" sz="1700" b="0" strike="noStrike" spc="-72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воспитания</a:t>
            </a:r>
            <a:r>
              <a:rPr lang="ru-RU" sz="1700" b="0" strike="noStrike" spc="-60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и</a:t>
            </a:r>
            <a:r>
              <a:rPr lang="ru-RU" sz="1700" b="0" strike="noStrike" spc="-55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обучения,</a:t>
            </a:r>
            <a:r>
              <a:rPr lang="ru-RU" sz="1700" b="0" strike="noStrike" spc="-12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отдыха</a:t>
            </a:r>
            <a:r>
              <a:rPr lang="ru-RU" sz="1700" b="0" strike="noStrike" spc="-21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и</a:t>
            </a:r>
            <a:r>
              <a:rPr lang="ru-RU" sz="1700" b="0" strike="noStrike" spc="-46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оздоровления</a:t>
            </a:r>
            <a:r>
              <a:rPr lang="ru-RU" sz="1700" b="0" strike="noStrike" spc="-55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детей</a:t>
            </a:r>
            <a:r>
              <a:rPr lang="ru-RU" sz="1700" b="0" strike="noStrike" spc="-12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и</a:t>
            </a:r>
            <a:r>
              <a:rPr lang="ru-RU" sz="1700" b="0" strike="noStrike" spc="-46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молодежи»</a:t>
            </a:r>
            <a:endParaRPr lang="ru-RU" sz="1700" b="0" strike="noStrike" spc="-1">
              <a:latin typeface="Arial"/>
            </a:endParaRPr>
          </a:p>
        </p:txBody>
      </p:sp>
      <p:grpSp>
        <p:nvGrpSpPr>
          <p:cNvPr id="231" name="object 202"/>
          <p:cNvGrpSpPr/>
          <p:nvPr/>
        </p:nvGrpSpPr>
        <p:grpSpPr>
          <a:xfrm>
            <a:off x="307800" y="3456360"/>
            <a:ext cx="4862160" cy="1053000"/>
            <a:chOff x="307800" y="3456360"/>
            <a:chExt cx="4862160" cy="1053000"/>
          </a:xfrm>
        </p:grpSpPr>
        <p:pic>
          <p:nvPicPr>
            <p:cNvPr id="232" name="object 203"/>
            <p:cNvPicPr/>
            <p:nvPr/>
          </p:nvPicPr>
          <p:blipFill>
            <a:blip r:embed="rId5"/>
            <a:stretch/>
          </p:blipFill>
          <p:spPr>
            <a:xfrm>
              <a:off x="307800" y="3457080"/>
              <a:ext cx="4862160" cy="1052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33" name="object 204"/>
            <p:cNvSpPr/>
            <p:nvPr/>
          </p:nvSpPr>
          <p:spPr>
            <a:xfrm>
              <a:off x="307800" y="3456360"/>
              <a:ext cx="4862160" cy="1052640"/>
            </a:xfrm>
            <a:custGeom>
              <a:avLst/>
              <a:gdLst/>
              <a:ahLst/>
              <a:cxnLst/>
              <a:rect l="l" t="t" r="r" b="b"/>
              <a:pathLst>
                <a:path w="4308475" h="1053464">
                  <a:moveTo>
                    <a:pt x="4308348" y="0"/>
                  </a:moveTo>
                  <a:lnTo>
                    <a:pt x="0" y="0"/>
                  </a:lnTo>
                  <a:lnTo>
                    <a:pt x="0" y="1053082"/>
                  </a:lnTo>
                  <a:lnTo>
                    <a:pt x="4308348" y="1053082"/>
                  </a:lnTo>
                  <a:lnTo>
                    <a:pt x="4308348" y="1048510"/>
                  </a:lnTo>
                  <a:lnTo>
                    <a:pt x="9150" y="1048510"/>
                  </a:lnTo>
                  <a:lnTo>
                    <a:pt x="4580" y="1043938"/>
                  </a:lnTo>
                  <a:lnTo>
                    <a:pt x="9150" y="1043938"/>
                  </a:lnTo>
                  <a:lnTo>
                    <a:pt x="9150" y="9142"/>
                  </a:lnTo>
                  <a:lnTo>
                    <a:pt x="4580" y="9142"/>
                  </a:lnTo>
                  <a:lnTo>
                    <a:pt x="9150" y="4570"/>
                  </a:lnTo>
                  <a:lnTo>
                    <a:pt x="4308348" y="4570"/>
                  </a:lnTo>
                  <a:lnTo>
                    <a:pt x="4308348" y="0"/>
                  </a:lnTo>
                  <a:close/>
                </a:path>
                <a:path w="4308475" h="1053464">
                  <a:moveTo>
                    <a:pt x="9150" y="1043938"/>
                  </a:moveTo>
                  <a:lnTo>
                    <a:pt x="4580" y="1043938"/>
                  </a:lnTo>
                  <a:lnTo>
                    <a:pt x="9150" y="1048510"/>
                  </a:lnTo>
                  <a:lnTo>
                    <a:pt x="9150" y="1043938"/>
                  </a:lnTo>
                  <a:close/>
                </a:path>
                <a:path w="4308475" h="1053464">
                  <a:moveTo>
                    <a:pt x="4299204" y="1043938"/>
                  </a:moveTo>
                  <a:lnTo>
                    <a:pt x="9150" y="1043938"/>
                  </a:lnTo>
                  <a:lnTo>
                    <a:pt x="9150" y="1048510"/>
                  </a:lnTo>
                  <a:lnTo>
                    <a:pt x="4299204" y="1048510"/>
                  </a:lnTo>
                  <a:lnTo>
                    <a:pt x="4299204" y="1043938"/>
                  </a:lnTo>
                  <a:close/>
                </a:path>
                <a:path w="4308475" h="1053464">
                  <a:moveTo>
                    <a:pt x="4299204" y="4570"/>
                  </a:moveTo>
                  <a:lnTo>
                    <a:pt x="4299204" y="1048510"/>
                  </a:lnTo>
                  <a:lnTo>
                    <a:pt x="4303776" y="1043938"/>
                  </a:lnTo>
                  <a:lnTo>
                    <a:pt x="4308348" y="1043938"/>
                  </a:lnTo>
                  <a:lnTo>
                    <a:pt x="4308348" y="9142"/>
                  </a:lnTo>
                  <a:lnTo>
                    <a:pt x="4303776" y="9142"/>
                  </a:lnTo>
                  <a:lnTo>
                    <a:pt x="4299204" y="4570"/>
                  </a:lnTo>
                  <a:close/>
                </a:path>
                <a:path w="4308475" h="1053464">
                  <a:moveTo>
                    <a:pt x="4308348" y="1043938"/>
                  </a:moveTo>
                  <a:lnTo>
                    <a:pt x="4303776" y="1043938"/>
                  </a:lnTo>
                  <a:lnTo>
                    <a:pt x="4299204" y="1048510"/>
                  </a:lnTo>
                  <a:lnTo>
                    <a:pt x="4308348" y="1048510"/>
                  </a:lnTo>
                  <a:lnTo>
                    <a:pt x="4308348" y="1043938"/>
                  </a:lnTo>
                  <a:close/>
                </a:path>
                <a:path w="4308475" h="1053464">
                  <a:moveTo>
                    <a:pt x="9150" y="4570"/>
                  </a:moveTo>
                  <a:lnTo>
                    <a:pt x="4580" y="9142"/>
                  </a:lnTo>
                  <a:lnTo>
                    <a:pt x="9150" y="9142"/>
                  </a:lnTo>
                  <a:lnTo>
                    <a:pt x="9150" y="4570"/>
                  </a:lnTo>
                  <a:close/>
                </a:path>
                <a:path w="4308475" h="1053464">
                  <a:moveTo>
                    <a:pt x="4299204" y="4570"/>
                  </a:moveTo>
                  <a:lnTo>
                    <a:pt x="9150" y="4570"/>
                  </a:lnTo>
                  <a:lnTo>
                    <a:pt x="9150" y="9142"/>
                  </a:lnTo>
                  <a:lnTo>
                    <a:pt x="4299204" y="9142"/>
                  </a:lnTo>
                  <a:lnTo>
                    <a:pt x="4299204" y="4570"/>
                  </a:lnTo>
                  <a:close/>
                </a:path>
                <a:path w="4308475" h="1053464">
                  <a:moveTo>
                    <a:pt x="4308348" y="4570"/>
                  </a:moveTo>
                  <a:lnTo>
                    <a:pt x="4299204" y="4570"/>
                  </a:lnTo>
                  <a:lnTo>
                    <a:pt x="4303776" y="9142"/>
                  </a:lnTo>
                  <a:lnTo>
                    <a:pt x="4308348" y="9142"/>
                  </a:lnTo>
                  <a:lnTo>
                    <a:pt x="4308348" y="4570"/>
                  </a:lnTo>
                  <a:close/>
                </a:path>
              </a:pathLst>
            </a:custGeom>
            <a:solidFill>
              <a:srgbClr val="F9BA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34" name="object 205"/>
          <p:cNvGrpSpPr/>
          <p:nvPr/>
        </p:nvGrpSpPr>
        <p:grpSpPr>
          <a:xfrm>
            <a:off x="315360" y="2277000"/>
            <a:ext cx="4854960" cy="1073880"/>
            <a:chOff x="315360" y="2277000"/>
            <a:chExt cx="4854960" cy="1073880"/>
          </a:xfrm>
        </p:grpSpPr>
        <p:pic>
          <p:nvPicPr>
            <p:cNvPr id="235" name="object 206"/>
            <p:cNvPicPr/>
            <p:nvPr/>
          </p:nvPicPr>
          <p:blipFill>
            <a:blip r:embed="rId6"/>
            <a:stretch/>
          </p:blipFill>
          <p:spPr>
            <a:xfrm>
              <a:off x="320400" y="2281320"/>
              <a:ext cx="4844520" cy="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36" name="object 207"/>
            <p:cNvSpPr/>
            <p:nvPr/>
          </p:nvSpPr>
          <p:spPr>
            <a:xfrm>
              <a:off x="324360" y="2281320"/>
              <a:ext cx="4836960" cy="1080"/>
            </a:xfrm>
            <a:custGeom>
              <a:avLst/>
              <a:gdLst/>
              <a:ahLst/>
              <a:cxnLst/>
              <a:rect l="l" t="t" r="r" b="b"/>
              <a:pathLst>
                <a:path w="4251325" h="1905">
                  <a:moveTo>
                    <a:pt x="1143" y="0"/>
                  </a:moveTo>
                  <a:lnTo>
                    <a:pt x="0" y="1524"/>
                  </a:lnTo>
                  <a:lnTo>
                    <a:pt x="1143" y="1524"/>
                  </a:lnTo>
                  <a:lnTo>
                    <a:pt x="1143" y="0"/>
                  </a:lnTo>
                  <a:close/>
                </a:path>
                <a:path w="4251325" h="1905">
                  <a:moveTo>
                    <a:pt x="4251198" y="1524"/>
                  </a:moveTo>
                  <a:lnTo>
                    <a:pt x="4250042" y="0"/>
                  </a:lnTo>
                  <a:lnTo>
                    <a:pt x="4250042" y="1524"/>
                  </a:lnTo>
                  <a:lnTo>
                    <a:pt x="4251198" y="1524"/>
                  </a:lnTo>
                  <a:close/>
                </a:path>
              </a:pathLst>
            </a:custGeom>
            <a:solidFill>
              <a:srgbClr val="3F6EC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237" name="object 208"/>
            <p:cNvPicPr/>
            <p:nvPr/>
          </p:nvPicPr>
          <p:blipFill>
            <a:blip r:embed="rId7"/>
            <a:stretch/>
          </p:blipFill>
          <p:spPr>
            <a:xfrm>
              <a:off x="320400" y="2281320"/>
              <a:ext cx="4844520" cy="1064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38" name="object 209"/>
            <p:cNvSpPr/>
            <p:nvPr/>
          </p:nvSpPr>
          <p:spPr>
            <a:xfrm>
              <a:off x="315360" y="2277000"/>
              <a:ext cx="4854960" cy="1073880"/>
            </a:xfrm>
            <a:custGeom>
              <a:avLst/>
              <a:gdLst/>
              <a:ahLst/>
              <a:cxnLst/>
              <a:rect l="l" t="t" r="r" b="b"/>
              <a:pathLst>
                <a:path w="4267200" h="1074420">
                  <a:moveTo>
                    <a:pt x="4267200" y="0"/>
                  </a:moveTo>
                  <a:lnTo>
                    <a:pt x="0" y="0"/>
                  </a:lnTo>
                  <a:lnTo>
                    <a:pt x="0" y="1074420"/>
                  </a:lnTo>
                  <a:lnTo>
                    <a:pt x="4267200" y="1074420"/>
                  </a:lnTo>
                  <a:lnTo>
                    <a:pt x="4267200" y="1069848"/>
                  </a:lnTo>
                  <a:lnTo>
                    <a:pt x="9142" y="1069848"/>
                  </a:lnTo>
                  <a:lnTo>
                    <a:pt x="4568" y="1065276"/>
                  </a:lnTo>
                  <a:lnTo>
                    <a:pt x="9142" y="1065276"/>
                  </a:lnTo>
                  <a:lnTo>
                    <a:pt x="9142" y="10668"/>
                  </a:lnTo>
                  <a:lnTo>
                    <a:pt x="4568" y="10668"/>
                  </a:lnTo>
                  <a:lnTo>
                    <a:pt x="9142" y="4572"/>
                  </a:lnTo>
                  <a:lnTo>
                    <a:pt x="4267200" y="4572"/>
                  </a:lnTo>
                  <a:lnTo>
                    <a:pt x="4267200" y="0"/>
                  </a:lnTo>
                  <a:close/>
                </a:path>
                <a:path w="4267200" h="1074420">
                  <a:moveTo>
                    <a:pt x="9142" y="1065276"/>
                  </a:moveTo>
                  <a:lnTo>
                    <a:pt x="4568" y="1065276"/>
                  </a:lnTo>
                  <a:lnTo>
                    <a:pt x="9142" y="1069848"/>
                  </a:lnTo>
                  <a:lnTo>
                    <a:pt x="9142" y="1065276"/>
                  </a:lnTo>
                  <a:close/>
                </a:path>
                <a:path w="4267200" h="1074420">
                  <a:moveTo>
                    <a:pt x="4258045" y="1065276"/>
                  </a:moveTo>
                  <a:lnTo>
                    <a:pt x="9142" y="1065276"/>
                  </a:lnTo>
                  <a:lnTo>
                    <a:pt x="9142" y="1069848"/>
                  </a:lnTo>
                  <a:lnTo>
                    <a:pt x="4258045" y="1069848"/>
                  </a:lnTo>
                  <a:lnTo>
                    <a:pt x="4258045" y="1065276"/>
                  </a:lnTo>
                  <a:close/>
                </a:path>
                <a:path w="4267200" h="1074420">
                  <a:moveTo>
                    <a:pt x="4258045" y="4572"/>
                  </a:moveTo>
                  <a:lnTo>
                    <a:pt x="4258045" y="1069848"/>
                  </a:lnTo>
                  <a:lnTo>
                    <a:pt x="4262617" y="1065276"/>
                  </a:lnTo>
                  <a:lnTo>
                    <a:pt x="4267200" y="1065276"/>
                  </a:lnTo>
                  <a:lnTo>
                    <a:pt x="4267200" y="10668"/>
                  </a:lnTo>
                  <a:lnTo>
                    <a:pt x="4262617" y="10668"/>
                  </a:lnTo>
                  <a:lnTo>
                    <a:pt x="4258045" y="4572"/>
                  </a:lnTo>
                  <a:close/>
                </a:path>
                <a:path w="4267200" h="1074420">
                  <a:moveTo>
                    <a:pt x="4267200" y="1065276"/>
                  </a:moveTo>
                  <a:lnTo>
                    <a:pt x="4262617" y="1065276"/>
                  </a:lnTo>
                  <a:lnTo>
                    <a:pt x="4258045" y="1069848"/>
                  </a:lnTo>
                  <a:lnTo>
                    <a:pt x="4267200" y="1069848"/>
                  </a:lnTo>
                  <a:lnTo>
                    <a:pt x="4267200" y="1065276"/>
                  </a:lnTo>
                  <a:close/>
                </a:path>
                <a:path w="4267200" h="1074420">
                  <a:moveTo>
                    <a:pt x="9142" y="4572"/>
                  </a:moveTo>
                  <a:lnTo>
                    <a:pt x="4568" y="10668"/>
                  </a:lnTo>
                  <a:lnTo>
                    <a:pt x="9142" y="10668"/>
                  </a:lnTo>
                  <a:lnTo>
                    <a:pt x="9142" y="4572"/>
                  </a:lnTo>
                  <a:close/>
                </a:path>
                <a:path w="4267200" h="1074420">
                  <a:moveTo>
                    <a:pt x="4258045" y="4572"/>
                  </a:moveTo>
                  <a:lnTo>
                    <a:pt x="9142" y="4572"/>
                  </a:lnTo>
                  <a:lnTo>
                    <a:pt x="9142" y="10668"/>
                  </a:lnTo>
                  <a:lnTo>
                    <a:pt x="4258045" y="10668"/>
                  </a:lnTo>
                  <a:lnTo>
                    <a:pt x="4258045" y="4572"/>
                  </a:lnTo>
                  <a:close/>
                </a:path>
                <a:path w="4267200" h="1074420">
                  <a:moveTo>
                    <a:pt x="4267200" y="4572"/>
                  </a:moveTo>
                  <a:lnTo>
                    <a:pt x="4258045" y="4572"/>
                  </a:lnTo>
                  <a:lnTo>
                    <a:pt x="4262617" y="10668"/>
                  </a:lnTo>
                  <a:lnTo>
                    <a:pt x="4267200" y="10668"/>
                  </a:lnTo>
                  <a:lnTo>
                    <a:pt x="4267200" y="4572"/>
                  </a:lnTo>
                  <a:close/>
                </a:path>
              </a:pathLst>
            </a:custGeom>
            <a:solidFill>
              <a:srgbClr val="3F6EC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39" name="object 210"/>
          <p:cNvSpPr/>
          <p:nvPr/>
        </p:nvSpPr>
        <p:spPr>
          <a:xfrm>
            <a:off x="315360" y="2279880"/>
            <a:ext cx="4852800" cy="1076400"/>
          </a:xfrm>
          <a:prstGeom prst="rect">
            <a:avLst/>
          </a:prstGeom>
          <a:noFill/>
          <a:ln w="4575">
            <a:solidFill>
              <a:srgbClr val="3F6EC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9960" rIns="0" bIns="0" anchor="t">
            <a:spAutoFit/>
          </a:bodyPr>
          <a:lstStyle/>
          <a:p>
            <a:pPr marL="270360" algn="ctr">
              <a:lnSpc>
                <a:spcPct val="100000"/>
              </a:lnSpc>
              <a:spcBef>
                <a:spcPts val="315"/>
              </a:spcBef>
              <a:buNone/>
            </a:pPr>
            <a:r>
              <a:rPr lang="ru-RU" sz="17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СанПиН</a:t>
            </a:r>
            <a:r>
              <a:rPr lang="ru-RU" sz="1700" b="0" strike="noStrike" spc="-12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1.2.3685-</a:t>
            </a:r>
            <a:r>
              <a:rPr lang="ru-RU" sz="17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21</a:t>
            </a:r>
            <a:r>
              <a:rPr lang="ru-RU" sz="1700" b="0" strike="noStrike" spc="-41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«Гигиенические</a:t>
            </a:r>
            <a:r>
              <a:rPr lang="ru-RU" sz="1700" b="0" strike="noStrike" spc="-12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нормативы</a:t>
            </a:r>
            <a:r>
              <a:rPr lang="ru-RU" sz="1700" b="0" strike="noStrike" spc="-32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и</a:t>
            </a:r>
            <a:r>
              <a:rPr lang="ru-RU" sz="1700" b="0" strike="noStrike" spc="-26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требования</a:t>
            </a:r>
            <a:r>
              <a:rPr lang="ru-RU" sz="1700" b="0" strike="noStrike" spc="-32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к</a:t>
            </a:r>
            <a:r>
              <a:rPr lang="ru-RU" sz="1700" b="0" strike="noStrike" spc="-21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обеспечению</a:t>
            </a:r>
            <a:r>
              <a:rPr lang="ru-RU" sz="1700" b="0" strike="noStrike" spc="-12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безопасности</a:t>
            </a:r>
            <a:r>
              <a:rPr lang="ru-RU" sz="1700" b="0" strike="noStrike" spc="-26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и</a:t>
            </a:r>
            <a:r>
              <a:rPr lang="ru-RU" sz="1700" b="0" strike="noStrike" spc="-26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(или)</a:t>
            </a:r>
            <a:r>
              <a:rPr lang="ru-RU" sz="1700" b="0" strike="noStrike" spc="-35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безвредности</a:t>
            </a:r>
            <a:r>
              <a:rPr lang="ru-RU" sz="17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26">
                <a:solidFill>
                  <a:srgbClr val="FFFFFF"/>
                </a:solidFill>
                <a:latin typeface="Times New Roman"/>
                <a:ea typeface="DejaVu Sans"/>
              </a:rPr>
              <a:t>для</a:t>
            </a:r>
            <a:r>
              <a:rPr lang="ru-RU" sz="1700" b="0" strike="noStrike" spc="-26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человека</a:t>
            </a:r>
            <a:r>
              <a:rPr lang="ru-RU" sz="1700" b="0" strike="noStrike" spc="-66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факторов</a:t>
            </a:r>
            <a:r>
              <a:rPr lang="ru-RU" sz="1700" b="0" strike="noStrike" spc="-41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среды</a:t>
            </a:r>
            <a:r>
              <a:rPr lang="ru-RU" sz="1700" b="0" strike="noStrike" spc="-35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обитания»</a:t>
            </a:r>
            <a:endParaRPr lang="ru-RU" sz="1700" b="0" strike="noStrike" spc="-1">
              <a:latin typeface="Arial"/>
            </a:endParaRPr>
          </a:p>
        </p:txBody>
      </p:sp>
      <p:grpSp>
        <p:nvGrpSpPr>
          <p:cNvPr id="240" name="object 211"/>
          <p:cNvGrpSpPr/>
          <p:nvPr/>
        </p:nvGrpSpPr>
        <p:grpSpPr>
          <a:xfrm>
            <a:off x="307800" y="4625280"/>
            <a:ext cx="4877640" cy="1020240"/>
            <a:chOff x="307800" y="4625280"/>
            <a:chExt cx="4877640" cy="1020240"/>
          </a:xfrm>
        </p:grpSpPr>
        <p:pic>
          <p:nvPicPr>
            <p:cNvPr id="241" name="object 212"/>
            <p:cNvPicPr/>
            <p:nvPr/>
          </p:nvPicPr>
          <p:blipFill>
            <a:blip r:embed="rId8"/>
            <a:stretch/>
          </p:blipFill>
          <p:spPr>
            <a:xfrm>
              <a:off x="307800" y="4625280"/>
              <a:ext cx="4877280" cy="10202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42" name="object 213"/>
            <p:cNvSpPr/>
            <p:nvPr/>
          </p:nvSpPr>
          <p:spPr>
            <a:xfrm>
              <a:off x="307800" y="4625280"/>
              <a:ext cx="4877640" cy="1020240"/>
            </a:xfrm>
            <a:custGeom>
              <a:avLst/>
              <a:gdLst/>
              <a:ahLst/>
              <a:cxnLst/>
              <a:rect l="l" t="t" r="r" b="b"/>
              <a:pathLst>
                <a:path w="4308475" h="1021079">
                  <a:moveTo>
                    <a:pt x="4308348" y="0"/>
                  </a:moveTo>
                  <a:lnTo>
                    <a:pt x="0" y="0"/>
                  </a:lnTo>
                  <a:lnTo>
                    <a:pt x="0" y="1021080"/>
                  </a:lnTo>
                  <a:lnTo>
                    <a:pt x="4308348" y="1021080"/>
                  </a:lnTo>
                  <a:lnTo>
                    <a:pt x="4308348" y="1014984"/>
                  </a:lnTo>
                  <a:lnTo>
                    <a:pt x="9144" y="1014984"/>
                  </a:lnTo>
                  <a:lnTo>
                    <a:pt x="4574" y="1010412"/>
                  </a:lnTo>
                  <a:lnTo>
                    <a:pt x="9144" y="1010412"/>
                  </a:lnTo>
                  <a:lnTo>
                    <a:pt x="9144" y="9144"/>
                  </a:lnTo>
                  <a:lnTo>
                    <a:pt x="4574" y="9144"/>
                  </a:lnTo>
                  <a:lnTo>
                    <a:pt x="9144" y="4572"/>
                  </a:lnTo>
                  <a:lnTo>
                    <a:pt x="4308348" y="4572"/>
                  </a:lnTo>
                  <a:lnTo>
                    <a:pt x="4308348" y="0"/>
                  </a:lnTo>
                  <a:close/>
                </a:path>
                <a:path w="4308475" h="1021079">
                  <a:moveTo>
                    <a:pt x="9144" y="1010412"/>
                  </a:moveTo>
                  <a:lnTo>
                    <a:pt x="4574" y="1010412"/>
                  </a:lnTo>
                  <a:lnTo>
                    <a:pt x="9144" y="1014984"/>
                  </a:lnTo>
                  <a:lnTo>
                    <a:pt x="9144" y="1010412"/>
                  </a:lnTo>
                  <a:close/>
                </a:path>
                <a:path w="4308475" h="1021079">
                  <a:moveTo>
                    <a:pt x="4299197" y="1010412"/>
                  </a:moveTo>
                  <a:lnTo>
                    <a:pt x="9144" y="1010412"/>
                  </a:lnTo>
                  <a:lnTo>
                    <a:pt x="9144" y="1014984"/>
                  </a:lnTo>
                  <a:lnTo>
                    <a:pt x="4299197" y="1014984"/>
                  </a:lnTo>
                  <a:lnTo>
                    <a:pt x="4299197" y="1010412"/>
                  </a:lnTo>
                  <a:close/>
                </a:path>
                <a:path w="4308475" h="1021079">
                  <a:moveTo>
                    <a:pt x="4299197" y="4572"/>
                  </a:moveTo>
                  <a:lnTo>
                    <a:pt x="4299197" y="1014984"/>
                  </a:lnTo>
                  <a:lnTo>
                    <a:pt x="4303769" y="1010412"/>
                  </a:lnTo>
                  <a:lnTo>
                    <a:pt x="4308348" y="1010412"/>
                  </a:lnTo>
                  <a:lnTo>
                    <a:pt x="4308348" y="9144"/>
                  </a:lnTo>
                  <a:lnTo>
                    <a:pt x="4303769" y="9144"/>
                  </a:lnTo>
                  <a:lnTo>
                    <a:pt x="4299197" y="4572"/>
                  </a:lnTo>
                  <a:close/>
                </a:path>
                <a:path w="4308475" h="1021079">
                  <a:moveTo>
                    <a:pt x="4308348" y="1010412"/>
                  </a:moveTo>
                  <a:lnTo>
                    <a:pt x="4303769" y="1010412"/>
                  </a:lnTo>
                  <a:lnTo>
                    <a:pt x="4299197" y="1014984"/>
                  </a:lnTo>
                  <a:lnTo>
                    <a:pt x="4308348" y="1014984"/>
                  </a:lnTo>
                  <a:lnTo>
                    <a:pt x="4308348" y="1010412"/>
                  </a:lnTo>
                  <a:close/>
                </a:path>
                <a:path w="4308475" h="1021079">
                  <a:moveTo>
                    <a:pt x="9144" y="4572"/>
                  </a:moveTo>
                  <a:lnTo>
                    <a:pt x="4574" y="9144"/>
                  </a:lnTo>
                  <a:lnTo>
                    <a:pt x="9144" y="9144"/>
                  </a:lnTo>
                  <a:lnTo>
                    <a:pt x="9144" y="4572"/>
                  </a:lnTo>
                  <a:close/>
                </a:path>
                <a:path w="4308475" h="1021079">
                  <a:moveTo>
                    <a:pt x="4299197" y="4572"/>
                  </a:moveTo>
                  <a:lnTo>
                    <a:pt x="9144" y="4572"/>
                  </a:lnTo>
                  <a:lnTo>
                    <a:pt x="9144" y="9144"/>
                  </a:lnTo>
                  <a:lnTo>
                    <a:pt x="4299197" y="9144"/>
                  </a:lnTo>
                  <a:lnTo>
                    <a:pt x="4299197" y="4572"/>
                  </a:lnTo>
                  <a:close/>
                </a:path>
                <a:path w="4308475" h="1021079">
                  <a:moveTo>
                    <a:pt x="4308348" y="4572"/>
                  </a:moveTo>
                  <a:lnTo>
                    <a:pt x="4299197" y="4572"/>
                  </a:lnTo>
                  <a:lnTo>
                    <a:pt x="4303769" y="9144"/>
                  </a:lnTo>
                  <a:lnTo>
                    <a:pt x="4308348" y="9144"/>
                  </a:lnTo>
                  <a:lnTo>
                    <a:pt x="4308348" y="4572"/>
                  </a:lnTo>
                  <a:close/>
                </a:path>
              </a:pathLst>
            </a:custGeom>
            <a:solidFill>
              <a:srgbClr val="F9BA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243" name="object 214"/>
          <p:cNvPicPr/>
          <p:nvPr/>
        </p:nvPicPr>
        <p:blipFill>
          <a:blip r:embed="rId9"/>
          <a:stretch/>
        </p:blipFill>
        <p:spPr>
          <a:xfrm>
            <a:off x="324360" y="5717520"/>
            <a:ext cx="4876920" cy="728640"/>
          </a:xfrm>
          <a:prstGeom prst="rect">
            <a:avLst/>
          </a:prstGeom>
          <a:ln w="0">
            <a:noFill/>
          </a:ln>
        </p:spPr>
      </p:pic>
      <p:pic>
        <p:nvPicPr>
          <p:cNvPr id="244" name="object 215"/>
          <p:cNvPicPr/>
          <p:nvPr/>
        </p:nvPicPr>
        <p:blipFill>
          <a:blip r:embed="rId10"/>
          <a:stretch/>
        </p:blipFill>
        <p:spPr>
          <a:xfrm>
            <a:off x="332280" y="6532920"/>
            <a:ext cx="4847400" cy="842760"/>
          </a:xfrm>
          <a:prstGeom prst="rect">
            <a:avLst/>
          </a:prstGeom>
          <a:ln w="0">
            <a:noFill/>
          </a:ln>
        </p:spPr>
      </p:pic>
      <p:sp>
        <p:nvSpPr>
          <p:cNvPr id="245" name="object 216"/>
          <p:cNvSpPr/>
          <p:nvPr/>
        </p:nvSpPr>
        <p:spPr>
          <a:xfrm>
            <a:off x="361080" y="3481200"/>
            <a:ext cx="4755600" cy="25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6" name="object 217"/>
          <p:cNvPicPr/>
          <p:nvPr/>
        </p:nvPicPr>
        <p:blipFill>
          <a:blip r:embed="rId11"/>
          <a:stretch/>
        </p:blipFill>
        <p:spPr>
          <a:xfrm>
            <a:off x="5329080" y="5554080"/>
            <a:ext cx="5101200" cy="1679400"/>
          </a:xfrm>
          <a:prstGeom prst="rect">
            <a:avLst/>
          </a:prstGeom>
          <a:ln w="0">
            <a:noFill/>
          </a:ln>
        </p:spPr>
      </p:pic>
      <p:sp>
        <p:nvSpPr>
          <p:cNvPr id="247" name="object 218"/>
          <p:cNvSpPr/>
          <p:nvPr/>
        </p:nvSpPr>
        <p:spPr>
          <a:xfrm>
            <a:off x="5575320" y="2400120"/>
            <a:ext cx="4647600" cy="295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 anchor="t">
            <a:spAutoFit/>
          </a:bodyPr>
          <a:lstStyle/>
          <a:p>
            <a:pPr marL="12240" indent="1440" algn="ctr">
              <a:lnSpc>
                <a:spcPct val="100000"/>
              </a:lnSpc>
              <a:spcBef>
                <a:spcPts val="1414"/>
              </a:spcBef>
              <a:buNone/>
              <a:tabLst>
                <a:tab pos="0" algn="l"/>
              </a:tabLst>
            </a:pPr>
            <a:r>
              <a:rPr lang="ru-RU" sz="17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СанПиН</a:t>
            </a:r>
            <a:r>
              <a:rPr lang="ru-RU" sz="1700" b="0" strike="noStrike" spc="-12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2.1.3684-</a:t>
            </a:r>
            <a:r>
              <a:rPr lang="ru-RU" sz="17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21</a:t>
            </a:r>
            <a:r>
              <a:rPr lang="ru-RU" sz="1700" b="0" strike="noStrike" spc="-41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«Санитарно-</a:t>
            </a:r>
            <a:r>
              <a:rPr lang="ru-RU" sz="1700" b="0" strike="noStrike" spc="-12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эпидемиологические</a:t>
            </a:r>
            <a:r>
              <a:rPr lang="ru-RU" sz="1700" b="0" strike="noStrike" spc="1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требования</a:t>
            </a:r>
            <a:r>
              <a:rPr lang="ru-RU" sz="1700" b="0" strike="noStrike" spc="-7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52">
                <a:solidFill>
                  <a:srgbClr val="FFFFFF"/>
                </a:solidFill>
                <a:latin typeface="Times New Roman"/>
                <a:ea typeface="DejaVu Sans"/>
              </a:rPr>
              <a:t>к</a:t>
            </a:r>
            <a:r>
              <a:rPr lang="ru-RU" sz="1700" b="0" strike="noStrike" spc="-52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содержанию</a:t>
            </a:r>
            <a:r>
              <a:rPr lang="ru-RU" sz="1700" b="0" strike="noStrike" spc="-72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территорий</a:t>
            </a:r>
            <a:r>
              <a:rPr lang="ru-RU" sz="1700" b="0" strike="noStrike" spc="-35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городских</a:t>
            </a:r>
            <a:r>
              <a:rPr lang="ru-RU" sz="1700" b="0" strike="noStrike" spc="-75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52">
                <a:solidFill>
                  <a:srgbClr val="FFFFFF"/>
                </a:solidFill>
                <a:latin typeface="Times New Roman"/>
                <a:ea typeface="DejaVu Sans"/>
              </a:rPr>
              <a:t>и</a:t>
            </a:r>
            <a:r>
              <a:rPr lang="ru-RU" sz="1700" b="0" strike="noStrike" spc="-52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сельских</a:t>
            </a:r>
            <a:r>
              <a:rPr lang="ru-RU" sz="1700" b="0" strike="noStrike" spc="-52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поселений,</a:t>
            </a:r>
            <a:r>
              <a:rPr lang="ru-RU" sz="1700" b="0" strike="noStrike" spc="-41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к</a:t>
            </a:r>
            <a:r>
              <a:rPr lang="ru-RU" sz="1700" b="0" strike="noStrike" spc="-46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водным</a:t>
            </a:r>
            <a:r>
              <a:rPr lang="ru-RU" sz="1700" b="0" strike="noStrike" spc="-46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объектам,</a:t>
            </a:r>
            <a:r>
              <a:rPr lang="ru-RU" sz="1700" b="0" strike="noStrike" spc="-12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питьевой</a:t>
            </a:r>
            <a:r>
              <a:rPr lang="ru-RU" sz="1700" b="0" strike="noStrike" spc="-55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воде</a:t>
            </a:r>
            <a:r>
              <a:rPr lang="ru-RU" sz="1700" b="0" strike="noStrike" spc="-55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и</a:t>
            </a:r>
            <a:r>
              <a:rPr lang="ru-RU" sz="1700" b="0" strike="noStrike" spc="-60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питьевому</a:t>
            </a:r>
            <a:r>
              <a:rPr lang="ru-RU" sz="1700" b="0" strike="noStrike" spc="-52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водоснабжению,</a:t>
            </a:r>
            <a:r>
              <a:rPr lang="ru-RU" sz="1700" b="0" strike="noStrike" spc="-12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21">
                <a:solidFill>
                  <a:srgbClr val="FFFFFF"/>
                </a:solidFill>
                <a:latin typeface="Times New Roman"/>
                <a:ea typeface="DejaVu Sans"/>
              </a:rPr>
              <a:t>атмосферному</a:t>
            </a:r>
            <a:r>
              <a:rPr lang="ru-RU" sz="1700" b="0" strike="noStrike" spc="-21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35">
                <a:solidFill>
                  <a:srgbClr val="FFFFFF"/>
                </a:solidFill>
                <a:latin typeface="Times New Roman"/>
                <a:ea typeface="DejaVu Sans"/>
              </a:rPr>
              <a:t>воздуху,</a:t>
            </a:r>
            <a:r>
              <a:rPr lang="ru-RU" sz="1700" b="0" strike="noStrike" spc="-60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почвам,</a:t>
            </a:r>
            <a:r>
              <a:rPr lang="ru-RU" sz="1700" b="0" strike="noStrike" spc="-46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жилым</a:t>
            </a:r>
            <a:r>
              <a:rPr lang="ru-RU" sz="1700" b="0" strike="noStrike" spc="-12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помещениям,</a:t>
            </a:r>
            <a:r>
              <a:rPr lang="ru-RU" sz="1700" b="0" strike="noStrike" spc="-35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эксплуатации</a:t>
            </a:r>
            <a:r>
              <a:rPr lang="ru-RU" sz="1700" b="0" strike="noStrike" spc="-12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производственных,</a:t>
            </a:r>
            <a:r>
              <a:rPr lang="ru-RU" sz="1700" b="0" strike="noStrike" spc="-32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общественных</a:t>
            </a:r>
            <a:r>
              <a:rPr lang="ru-RU" sz="1700" b="0" strike="noStrike" spc="-12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помещений,</a:t>
            </a:r>
            <a:r>
              <a:rPr lang="ru-RU" sz="1700" b="0" strike="noStrike" spc="-41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организации</a:t>
            </a:r>
            <a:r>
              <a:rPr lang="ru-RU" sz="1700" b="0" strike="noStrike" spc="-52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и</a:t>
            </a:r>
            <a:r>
              <a:rPr lang="ru-RU" sz="1700" b="0" strike="noStrike" spc="-32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проведению</a:t>
            </a:r>
            <a:r>
              <a:rPr lang="ru-RU" sz="1700" b="0" strike="noStrike" spc="-12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санитарно-противоэпидемических</a:t>
            </a:r>
            <a:r>
              <a:rPr lang="ru-RU" sz="1700" b="0" strike="noStrike" spc="-12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(профилактических)</a:t>
            </a:r>
            <a:r>
              <a:rPr lang="ru-RU" sz="1700" b="0" strike="noStrike" spc="49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мероприятий»</a:t>
            </a:r>
            <a:endParaRPr lang="ru-RU" sz="1700" b="0" strike="noStrike" spc="-1">
              <a:latin typeface="Arial"/>
            </a:endParaRPr>
          </a:p>
          <a:p>
            <a:pPr marL="12240" indent="1440">
              <a:lnSpc>
                <a:spcPct val="100000"/>
              </a:lnSpc>
              <a:spcBef>
                <a:spcPts val="859"/>
              </a:spcBef>
              <a:buNone/>
              <a:tabLst>
                <a:tab pos="0" algn="l"/>
              </a:tabLst>
            </a:pPr>
            <a:endParaRPr lang="ru-RU" sz="1600" b="0" strike="noStrike" spc="-1">
              <a:latin typeface="Arial"/>
            </a:endParaRPr>
          </a:p>
        </p:txBody>
      </p:sp>
      <p:grpSp>
        <p:nvGrpSpPr>
          <p:cNvPr id="248" name="object 4"/>
          <p:cNvGrpSpPr/>
          <p:nvPr/>
        </p:nvGrpSpPr>
        <p:grpSpPr>
          <a:xfrm>
            <a:off x="9660960" y="78840"/>
            <a:ext cx="856800" cy="882360"/>
            <a:chOff x="9660960" y="78840"/>
            <a:chExt cx="856800" cy="882360"/>
          </a:xfrm>
        </p:grpSpPr>
        <p:pic>
          <p:nvPicPr>
            <p:cNvPr id="249" name="object 5"/>
            <p:cNvPicPr/>
            <p:nvPr/>
          </p:nvPicPr>
          <p:blipFill>
            <a:blip r:embed="rId12"/>
            <a:stretch/>
          </p:blipFill>
          <p:spPr>
            <a:xfrm>
              <a:off x="9660960" y="78840"/>
              <a:ext cx="856800" cy="882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0" name="object 6"/>
            <p:cNvPicPr/>
            <p:nvPr/>
          </p:nvPicPr>
          <p:blipFill>
            <a:blip r:embed="rId13"/>
            <a:stretch/>
          </p:blipFill>
          <p:spPr>
            <a:xfrm>
              <a:off x="9684720" y="78840"/>
              <a:ext cx="829800" cy="8197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51" name="TextBox 222"/>
          <p:cNvSpPr/>
          <p:nvPr/>
        </p:nvSpPr>
        <p:spPr>
          <a:xfrm>
            <a:off x="84240" y="6491160"/>
            <a:ext cx="5343840" cy="867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10240" algn="ctr">
              <a:lnSpc>
                <a:spcPct val="100000"/>
              </a:lnSpc>
              <a:spcBef>
                <a:spcPts val="575"/>
              </a:spcBef>
              <a:buNone/>
            </a:pPr>
            <a:r>
              <a:rPr lang="ru-RU" sz="17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СанПиН</a:t>
            </a:r>
            <a:r>
              <a:rPr lang="ru-RU" sz="17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32">
                <a:solidFill>
                  <a:srgbClr val="FFFFFF"/>
                </a:solidFill>
                <a:latin typeface="Times New Roman"/>
                <a:ea typeface="DejaVu Sans"/>
              </a:rPr>
              <a:t>2.1.4.1110-</a:t>
            </a:r>
            <a:r>
              <a:rPr lang="ru-RU" sz="17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02</a:t>
            </a:r>
            <a:r>
              <a:rPr lang="ru-RU" sz="1700" b="0" strike="noStrike" spc="-41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«Зоны</a:t>
            </a:r>
            <a:r>
              <a:rPr lang="ru-RU" sz="1700" b="0" strike="noStrike" spc="-12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санитарной</a:t>
            </a:r>
            <a:r>
              <a:rPr lang="ru-RU" sz="1700" b="0" strike="noStrike" spc="-12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охраны</a:t>
            </a:r>
            <a:r>
              <a:rPr lang="ru-RU" sz="1700" b="0" strike="noStrike" spc="-72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21">
                <a:solidFill>
                  <a:srgbClr val="FFFFFF"/>
                </a:solidFill>
                <a:latin typeface="Times New Roman"/>
                <a:ea typeface="DejaVu Sans"/>
              </a:rPr>
              <a:t>источников</a:t>
            </a:r>
            <a:r>
              <a:rPr lang="ru-RU" sz="1700" b="0" strike="noStrike" spc="-60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водоснабжения</a:t>
            </a:r>
            <a:r>
              <a:rPr lang="ru-RU" sz="1700" b="0" strike="noStrike" spc="-52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52">
                <a:solidFill>
                  <a:srgbClr val="FFFFFF"/>
                </a:solidFill>
                <a:latin typeface="Times New Roman"/>
                <a:ea typeface="DejaVu Sans"/>
              </a:rPr>
              <a:t>и</a:t>
            </a:r>
            <a:r>
              <a:rPr lang="ru-RU" sz="1700" b="0" strike="noStrike" spc="-52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26">
                <a:solidFill>
                  <a:srgbClr val="FFFFFF"/>
                </a:solidFill>
                <a:latin typeface="Times New Roman"/>
                <a:ea typeface="DejaVu Sans"/>
              </a:rPr>
              <a:t>водопроводов</a:t>
            </a:r>
            <a:r>
              <a:rPr lang="ru-RU" sz="1700" b="0" strike="noStrike" spc="-41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питьевого</a:t>
            </a:r>
            <a:r>
              <a:rPr lang="ru-RU" sz="1700" b="0" strike="noStrike" spc="-7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назначения»</a:t>
            </a:r>
            <a:endParaRPr lang="ru-RU" sz="1700" b="0" strike="noStrike" spc="-1">
              <a:latin typeface="Arial"/>
            </a:endParaRPr>
          </a:p>
        </p:txBody>
      </p:sp>
      <p:sp>
        <p:nvSpPr>
          <p:cNvPr id="252" name="TextBox 224"/>
          <p:cNvSpPr/>
          <p:nvPr/>
        </p:nvSpPr>
        <p:spPr>
          <a:xfrm>
            <a:off x="90720" y="5736960"/>
            <a:ext cx="5343840" cy="60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2600" indent="2520" algn="ctr">
              <a:lnSpc>
                <a:spcPct val="100000"/>
              </a:lnSpc>
              <a:spcBef>
                <a:spcPts val="624"/>
              </a:spcBef>
              <a:buNone/>
              <a:tabLst>
                <a:tab pos="0" algn="l"/>
              </a:tabLst>
            </a:pPr>
            <a:r>
              <a:rPr lang="ru-RU" sz="17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СП</a:t>
            </a:r>
            <a:r>
              <a:rPr lang="ru-RU" sz="1700" b="0" strike="noStrike" spc="1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2.2.3670-</a:t>
            </a:r>
            <a:r>
              <a:rPr lang="ru-RU" sz="17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20</a:t>
            </a:r>
            <a:r>
              <a:rPr lang="ru-RU" sz="1700" b="0" strike="noStrike" spc="-26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«Санитарно-</a:t>
            </a:r>
            <a:r>
              <a:rPr lang="ru-RU" sz="1700" b="0" strike="noStrike" spc="-12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эпидемиологические</a:t>
            </a:r>
            <a:r>
              <a:rPr lang="ru-RU" sz="17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требования</a:t>
            </a:r>
            <a:r>
              <a:rPr lang="ru-RU" sz="1700" b="0" strike="noStrike" spc="-7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к</a:t>
            </a:r>
            <a:r>
              <a:rPr lang="ru-RU" sz="1700" b="0" strike="noStrike" spc="-7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условиям</a:t>
            </a:r>
            <a:r>
              <a:rPr lang="ru-RU" sz="1700" b="0" strike="noStrike" spc="-12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труда»</a:t>
            </a:r>
            <a:endParaRPr lang="ru-RU" sz="1700" b="0" strike="noStrike" spc="-1">
              <a:latin typeface="Arial"/>
            </a:endParaRPr>
          </a:p>
        </p:txBody>
      </p:sp>
      <p:sp>
        <p:nvSpPr>
          <p:cNvPr id="253" name="TextBox 226"/>
          <p:cNvSpPr/>
          <p:nvPr/>
        </p:nvSpPr>
        <p:spPr>
          <a:xfrm>
            <a:off x="281160" y="4552920"/>
            <a:ext cx="4898520" cy="112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69560" indent="758880" algn="ctr">
              <a:lnSpc>
                <a:spcPct val="100000"/>
              </a:lnSpc>
              <a:spcBef>
                <a:spcPts val="1389"/>
              </a:spcBef>
              <a:buNone/>
              <a:tabLst>
                <a:tab pos="0" algn="l"/>
              </a:tabLst>
            </a:pP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Технические</a:t>
            </a:r>
            <a:r>
              <a:rPr lang="ru-RU" sz="1700" b="0" strike="noStrike" spc="-55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регламенты</a:t>
            </a:r>
            <a:r>
              <a:rPr lang="ru-RU" sz="1700" b="0" strike="noStrike" spc="-12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26">
                <a:solidFill>
                  <a:srgbClr val="FFFFFF"/>
                </a:solidFill>
                <a:latin typeface="Times New Roman"/>
                <a:ea typeface="DejaVu Sans"/>
              </a:rPr>
              <a:t>Таможенного</a:t>
            </a:r>
            <a:r>
              <a:rPr lang="ru-RU" sz="1700" b="1" strike="noStrike" spc="-41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союза</a:t>
            </a:r>
            <a:r>
              <a:rPr lang="ru-RU" sz="1700" b="0" strike="noStrike" spc="369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в</a:t>
            </a:r>
            <a:r>
              <a:rPr lang="ru-RU" sz="1700" b="0" strike="noStrike" spc="-21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части</a:t>
            </a:r>
            <a:r>
              <a:rPr lang="ru-RU" sz="1700" b="0" strike="noStrike" spc="-7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безопасности</a:t>
            </a:r>
            <a:r>
              <a:rPr lang="ru-RU" sz="1700" b="0" strike="noStrike" spc="-12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пищевых</a:t>
            </a:r>
            <a:r>
              <a:rPr lang="ru-RU" sz="1700" b="0" strike="noStrike" spc="284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продуктов,</a:t>
            </a:r>
            <a:r>
              <a:rPr lang="ru-RU" sz="1700" b="0" strike="noStrike" spc="276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питьевой</a:t>
            </a:r>
            <a:r>
              <a:rPr lang="ru-RU" sz="1700" b="0" strike="noStrike" spc="296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воды,</a:t>
            </a:r>
            <a:r>
              <a:rPr lang="ru-RU" sz="1700" b="0" strike="noStrike" spc="-12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мебельной</a:t>
            </a:r>
            <a:r>
              <a:rPr lang="ru-RU" sz="1700" b="0" strike="noStrike" spc="-26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продукции</a:t>
            </a:r>
            <a:endParaRPr lang="ru-RU" sz="1700" b="0" strike="noStrike" spc="-1">
              <a:latin typeface="Arial"/>
            </a:endParaRPr>
          </a:p>
        </p:txBody>
      </p:sp>
      <p:sp>
        <p:nvSpPr>
          <p:cNvPr id="254" name="TextBox 228"/>
          <p:cNvSpPr/>
          <p:nvPr/>
        </p:nvSpPr>
        <p:spPr>
          <a:xfrm>
            <a:off x="0" y="3389400"/>
            <a:ext cx="5417280" cy="867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84120" algn="ctr">
              <a:lnSpc>
                <a:spcPct val="100000"/>
              </a:lnSpc>
              <a:spcBef>
                <a:spcPts val="96"/>
              </a:spcBef>
              <a:buNone/>
            </a:pPr>
            <a:r>
              <a:rPr lang="ru-RU" sz="17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СанПиН</a:t>
            </a:r>
            <a:r>
              <a:rPr lang="ru-RU" sz="17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2.3/2.4.3590-</a:t>
            </a:r>
            <a:r>
              <a:rPr lang="ru-RU" sz="17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20</a:t>
            </a:r>
            <a:r>
              <a:rPr lang="ru-RU" sz="1700" b="0" strike="noStrike" spc="-35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«Санитарно-</a:t>
            </a:r>
            <a:r>
              <a:rPr lang="ru-RU" sz="1700" b="0" strike="noStrike" spc="-12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эпидемиологические</a:t>
            </a:r>
            <a:r>
              <a:rPr lang="ru-RU" sz="1700" b="0" strike="noStrike" spc="1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требования</a:t>
            </a:r>
            <a:r>
              <a:rPr lang="ru-RU" sz="1700" b="0" strike="noStrike" spc="-7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52">
                <a:solidFill>
                  <a:srgbClr val="FFFFFF"/>
                </a:solidFill>
                <a:latin typeface="Times New Roman"/>
                <a:ea typeface="DejaVu Sans"/>
              </a:rPr>
              <a:t>к</a:t>
            </a:r>
            <a:r>
              <a:rPr lang="ru-RU" sz="1700" b="0" strike="noStrike" spc="-52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организации</a:t>
            </a:r>
            <a:r>
              <a:rPr lang="ru-RU" sz="1700" b="0" strike="noStrike" spc="-97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общественного</a:t>
            </a:r>
            <a:r>
              <a:rPr lang="ru-RU" sz="1700" b="0" strike="noStrike" spc="-12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питания</a:t>
            </a:r>
            <a:r>
              <a:rPr lang="ru-RU" sz="1700" b="0" strike="noStrike" spc="-41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населения»</a:t>
            </a:r>
            <a:endParaRPr lang="ru-RU" sz="1700" b="0" strike="noStrike" spc="-1">
              <a:latin typeface="Arial"/>
            </a:endParaRPr>
          </a:p>
        </p:txBody>
      </p:sp>
      <p:sp>
        <p:nvSpPr>
          <p:cNvPr id="255" name="TextBox 230"/>
          <p:cNvSpPr/>
          <p:nvPr/>
        </p:nvSpPr>
        <p:spPr>
          <a:xfrm>
            <a:off x="5575320" y="1140840"/>
            <a:ext cx="4513680" cy="88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16280" indent="2520" algn="ctr">
              <a:lnSpc>
                <a:spcPct val="100000"/>
              </a:lnSpc>
              <a:spcBef>
                <a:spcPts val="96"/>
              </a:spcBef>
              <a:buNone/>
              <a:tabLst>
                <a:tab pos="0" algn="l"/>
              </a:tabLst>
            </a:pPr>
            <a:r>
              <a:rPr lang="ru-RU" sz="17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СанПиН</a:t>
            </a:r>
            <a:r>
              <a:rPr lang="ru-RU" sz="1700" b="0" strike="noStrike" spc="-15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3.3686-</a:t>
            </a:r>
            <a:r>
              <a:rPr lang="ru-RU" sz="17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21</a:t>
            </a:r>
            <a:r>
              <a:rPr lang="ru-RU" sz="1700" b="0" strike="noStrike" spc="-46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«Санитарно-</a:t>
            </a:r>
            <a:r>
              <a:rPr lang="ru-RU" sz="1700" b="0" strike="noStrike" spc="-12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эпидемиологические</a:t>
            </a:r>
            <a:r>
              <a:rPr lang="ru-RU" sz="1700" b="0" strike="noStrike" spc="1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требования</a:t>
            </a:r>
            <a:r>
              <a:rPr lang="ru-RU" sz="1700" b="0" strike="noStrike" spc="-7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26">
                <a:solidFill>
                  <a:srgbClr val="FFFFFF"/>
                </a:solidFill>
                <a:latin typeface="Times New Roman"/>
                <a:ea typeface="DejaVu Sans"/>
              </a:rPr>
              <a:t>по</a:t>
            </a:r>
            <a:r>
              <a:rPr lang="ru-RU" sz="1700" b="0" strike="noStrike" spc="-26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профилактике</a:t>
            </a:r>
            <a:r>
              <a:rPr lang="ru-RU" sz="1700" b="0" strike="noStrike" spc="-12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инфекционных</a:t>
            </a:r>
            <a:r>
              <a:rPr lang="ru-RU" sz="17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болезней</a:t>
            </a:r>
            <a:r>
              <a:rPr lang="ru-RU" sz="18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»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56" name="TextBox 232"/>
          <p:cNvSpPr/>
          <p:nvPr/>
        </p:nvSpPr>
        <p:spPr>
          <a:xfrm>
            <a:off x="5313240" y="5706000"/>
            <a:ext cx="5343840" cy="138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5920" indent="-72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7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СП</a:t>
            </a:r>
            <a:r>
              <a:rPr lang="ru-RU" sz="1700" b="0" strike="noStrike" spc="1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2.1.3678-</a:t>
            </a:r>
            <a:r>
              <a:rPr lang="ru-RU" sz="17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20</a:t>
            </a:r>
            <a:r>
              <a:rPr lang="ru-RU" sz="1700" b="0" strike="noStrike" spc="-26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«Санитарно-</a:t>
            </a:r>
            <a:r>
              <a:rPr lang="ru-RU" sz="1700" b="0" strike="noStrike" spc="-12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эпидемиологические</a:t>
            </a:r>
            <a:r>
              <a:rPr lang="ru-RU" sz="1700" b="0" strike="noStrike" spc="1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требования</a:t>
            </a:r>
            <a:r>
              <a:rPr lang="ru-RU" sz="1700" b="0" strike="noStrike" spc="-7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52">
                <a:solidFill>
                  <a:srgbClr val="FFFFFF"/>
                </a:solidFill>
                <a:latin typeface="Times New Roman"/>
                <a:ea typeface="DejaVu Sans"/>
              </a:rPr>
              <a:t>к</a:t>
            </a:r>
            <a:r>
              <a:rPr lang="ru-RU" sz="1700" b="0" strike="noStrike" spc="-52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эксплуатации</a:t>
            </a:r>
            <a:r>
              <a:rPr lang="ru-RU" sz="1700" b="0" strike="noStrike" spc="-60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помещений</a:t>
            </a:r>
            <a:r>
              <a:rPr lang="ru-RU" sz="1700" b="0" strike="noStrike" spc="-52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зданий</a:t>
            </a:r>
            <a:r>
              <a:rPr lang="ru-RU" sz="1700" b="0" strike="noStrike" spc="-60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52">
                <a:solidFill>
                  <a:srgbClr val="FFFFFF"/>
                </a:solidFill>
                <a:latin typeface="Times New Roman"/>
                <a:ea typeface="DejaVu Sans"/>
              </a:rPr>
              <a:t>,</a:t>
            </a:r>
            <a:r>
              <a:rPr lang="ru-RU" sz="1700" b="0" strike="noStrike" spc="-52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сооружений,</a:t>
            </a:r>
            <a:r>
              <a:rPr lang="ru-RU" sz="1700" b="0" strike="noStrike" spc="-26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21">
                <a:solidFill>
                  <a:srgbClr val="FFFFFF"/>
                </a:solidFill>
                <a:latin typeface="Times New Roman"/>
                <a:ea typeface="DejaVu Sans"/>
              </a:rPr>
              <a:t>оборудования</a:t>
            </a:r>
            <a:r>
              <a:rPr lang="ru-RU" sz="1700" b="0" strike="noStrike" spc="-55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и</a:t>
            </a:r>
            <a:r>
              <a:rPr lang="ru-RU" sz="1700" b="0" strike="noStrike" spc="341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транспорта,</a:t>
            </a:r>
            <a:r>
              <a:rPr lang="ru-RU" sz="1700" b="0" strike="noStrike" spc="-12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52">
                <a:solidFill>
                  <a:srgbClr val="FFFFFF"/>
                </a:solidFill>
                <a:latin typeface="Times New Roman"/>
                <a:ea typeface="DejaVu Sans"/>
              </a:rPr>
              <a:t>а</a:t>
            </a:r>
            <a:r>
              <a:rPr lang="ru-RU" sz="1700" b="0" strike="noStrike" spc="-52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также</a:t>
            </a:r>
            <a:r>
              <a:rPr lang="ru-RU" sz="1700" b="0" strike="noStrike" spc="-52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условиям</a:t>
            </a:r>
            <a:r>
              <a:rPr lang="ru-RU" sz="1700" b="0" strike="noStrike" spc="-75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деятельности</a:t>
            </a:r>
            <a:r>
              <a:rPr lang="ru-RU" sz="1700" b="0" strike="noStrike" spc="-12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21">
                <a:solidFill>
                  <a:srgbClr val="FFFFFF"/>
                </a:solidFill>
                <a:latin typeface="Times New Roman"/>
                <a:ea typeface="DejaVu Sans"/>
              </a:rPr>
              <a:t>хозяйствующих</a:t>
            </a:r>
            <a:r>
              <a:rPr lang="ru-RU" sz="1700" b="0" strike="noStrike" spc="-7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продажу</a:t>
            </a:r>
            <a:r>
              <a:rPr lang="ru-RU" sz="1700" b="0" strike="noStrike" spc="-12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товаров,</a:t>
            </a:r>
            <a:r>
              <a:rPr lang="ru-RU" sz="1700" b="0" strike="noStrike" spc="-12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выполнение</a:t>
            </a:r>
            <a:r>
              <a:rPr lang="ru-RU" sz="1700" b="0" strike="noStrike" spc="-55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работ</a:t>
            </a:r>
            <a:r>
              <a:rPr lang="ru-RU" sz="1700" b="0" strike="noStrike" spc="-55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или</a:t>
            </a:r>
            <a:r>
              <a:rPr lang="ru-RU" sz="1700" b="0" strike="noStrike" spc="-35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оказание</a:t>
            </a:r>
            <a:r>
              <a:rPr lang="ru-RU" sz="1700" b="0" strike="noStrike" spc="-66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услуг»</a:t>
            </a:r>
            <a:endParaRPr lang="ru-RU" sz="17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Picture 2"/>
          <p:cNvPicPr/>
          <p:nvPr/>
        </p:nvPicPr>
        <p:blipFill>
          <a:blip r:embed="rId2"/>
          <a:srcRect l="24021" t="10432" r="20309" b="7764"/>
          <a:stretch/>
        </p:blipFill>
        <p:spPr>
          <a:xfrm>
            <a:off x="586440" y="1159920"/>
            <a:ext cx="4440960" cy="2854440"/>
          </a:xfrm>
          <a:prstGeom prst="rect">
            <a:avLst/>
          </a:prstGeom>
          <a:ln w="9525">
            <a:solidFill>
              <a:srgbClr val="000000"/>
            </a:solidFill>
            <a:miter/>
          </a:ln>
        </p:spPr>
      </p:pic>
      <p:pic>
        <p:nvPicPr>
          <p:cNvPr id="258" name="Picture 3"/>
          <p:cNvPicPr/>
          <p:nvPr/>
        </p:nvPicPr>
        <p:blipFill>
          <a:blip r:embed="rId3"/>
          <a:srcRect l="23514" t="11006" r="19508" b="23776"/>
          <a:stretch/>
        </p:blipFill>
        <p:spPr>
          <a:xfrm>
            <a:off x="5346720" y="1159920"/>
            <a:ext cx="4543200" cy="2854440"/>
          </a:xfrm>
          <a:prstGeom prst="rect">
            <a:avLst/>
          </a:prstGeom>
          <a:ln w="9525">
            <a:solidFill>
              <a:srgbClr val="000000"/>
            </a:solidFill>
            <a:miter/>
          </a:ln>
        </p:spPr>
      </p:pic>
      <p:pic>
        <p:nvPicPr>
          <p:cNvPr id="259" name="Picture 5"/>
          <p:cNvPicPr/>
          <p:nvPr/>
        </p:nvPicPr>
        <p:blipFill>
          <a:blip r:embed="rId4"/>
          <a:srcRect l="24681" t="10709" r="19864" b="22863"/>
          <a:stretch/>
        </p:blipFill>
        <p:spPr>
          <a:xfrm>
            <a:off x="5346720" y="4333680"/>
            <a:ext cx="4520520" cy="2933640"/>
          </a:xfrm>
          <a:prstGeom prst="rect">
            <a:avLst/>
          </a:prstGeom>
          <a:ln w="9525">
            <a:solidFill>
              <a:srgbClr val="000000"/>
            </a:solidFill>
            <a:miter/>
          </a:ln>
        </p:spPr>
      </p:pic>
      <p:pic>
        <p:nvPicPr>
          <p:cNvPr id="260" name="Picture 6"/>
          <p:cNvPicPr/>
          <p:nvPr/>
        </p:nvPicPr>
        <p:blipFill>
          <a:blip r:embed="rId5"/>
          <a:srcRect l="16668" t="6345" r="15477" b="15345"/>
          <a:stretch/>
        </p:blipFill>
        <p:spPr>
          <a:xfrm>
            <a:off x="586440" y="4333680"/>
            <a:ext cx="4520520" cy="2933640"/>
          </a:xfrm>
          <a:prstGeom prst="rect">
            <a:avLst/>
          </a:prstGeom>
          <a:ln w="9525">
            <a:solidFill>
              <a:srgbClr val="000000"/>
            </a:solidFill>
            <a:miter/>
          </a:ln>
        </p:spPr>
      </p:pic>
      <p:sp>
        <p:nvSpPr>
          <p:cNvPr id="261" name="Стрелка вправо 8"/>
          <p:cNvSpPr/>
          <p:nvPr/>
        </p:nvSpPr>
        <p:spPr>
          <a:xfrm>
            <a:off x="4870800" y="2270880"/>
            <a:ext cx="712080" cy="5320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DA2BF"/>
          </a:solidFill>
          <a:ln>
            <a:solidFill>
              <a:srgbClr val="21778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2" name="Стрелка вправо 9"/>
          <p:cNvSpPr/>
          <p:nvPr/>
        </p:nvSpPr>
        <p:spPr>
          <a:xfrm rot="5400000">
            <a:off x="7083720" y="3868200"/>
            <a:ext cx="712080" cy="5320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DA2BF"/>
          </a:solidFill>
          <a:ln>
            <a:solidFill>
              <a:srgbClr val="21778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3" name="Стрелка вправо 10"/>
          <p:cNvSpPr/>
          <p:nvPr/>
        </p:nvSpPr>
        <p:spPr>
          <a:xfrm rot="10800000">
            <a:off x="4713840" y="6001920"/>
            <a:ext cx="712080" cy="5320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DA2BF"/>
          </a:solidFill>
          <a:ln>
            <a:solidFill>
              <a:srgbClr val="21778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4" name="Овал 11"/>
          <p:cNvSpPr/>
          <p:nvPr/>
        </p:nvSpPr>
        <p:spPr>
          <a:xfrm>
            <a:off x="506880" y="2191680"/>
            <a:ext cx="1663920" cy="870840"/>
          </a:xfrm>
          <a:prstGeom prst="ellipse">
            <a:avLst/>
          </a:prstGeom>
          <a:noFill/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5" name="TextBox 12"/>
          <p:cNvSpPr/>
          <p:nvPr/>
        </p:nvSpPr>
        <p:spPr>
          <a:xfrm>
            <a:off x="308880" y="207720"/>
            <a:ext cx="9662040" cy="82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000" tIns="49680" rIns="99000" bIns="49680" anchor="t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450000" algn="l"/>
              </a:tabLst>
            </a:pPr>
            <a:r>
              <a:rPr lang="ru-RU" sz="2530" b="1" strike="noStrike" cap="all" spc="-1">
                <a:solidFill>
                  <a:srgbClr val="000000"/>
                </a:solidFill>
                <a:latin typeface="Times New Roman"/>
                <a:ea typeface="DejaVu Sans"/>
              </a:rPr>
              <a:t>обновленные санитарные правила и нормативы </a:t>
            </a:r>
            <a:r>
              <a:rPr sz="2640"/>
              <a:t/>
            </a:r>
            <a:br>
              <a:rPr sz="2640"/>
            </a:br>
            <a:r>
              <a:rPr lang="en-US" sz="2210" b="1" strike="noStrike" cap="all" spc="-1">
                <a:solidFill>
                  <a:srgbClr val="000000"/>
                </a:solidFill>
                <a:latin typeface="Times New Roman"/>
                <a:ea typeface="DejaVu Sans"/>
              </a:rPr>
              <a:t> www.rospotrebnadzor.ru</a:t>
            </a:r>
            <a:endParaRPr lang="ru-RU" sz="2210" b="0" strike="noStrike" spc="-1">
              <a:latin typeface="Arial"/>
            </a:endParaRPr>
          </a:p>
        </p:txBody>
      </p:sp>
      <p:pic>
        <p:nvPicPr>
          <p:cNvPr id="266" name="Picture 10" descr="C:\Documents and Settings\Администратор\Мои документы\Мои рисунки\111эмблема.jpg"/>
          <p:cNvPicPr/>
          <p:nvPr/>
        </p:nvPicPr>
        <p:blipFill>
          <a:blip r:embed="rId6"/>
          <a:stretch/>
        </p:blipFill>
        <p:spPr>
          <a:xfrm>
            <a:off x="9781920" y="0"/>
            <a:ext cx="600480" cy="621360"/>
          </a:xfrm>
          <a:prstGeom prst="rect">
            <a:avLst/>
          </a:prstGeom>
          <a:ln w="0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1536840" y="303840"/>
            <a:ext cx="7850520" cy="1315440"/>
          </a:xfrm>
          <a:prstGeom prst="rect">
            <a:avLst/>
          </a:prstGeom>
          <a:noFill/>
          <a:ln w="0">
            <a:noFill/>
          </a:ln>
        </p:spPr>
        <p:txBody>
          <a:bodyPr lIns="0" tIns="54000" rIns="0" bIns="0" anchor="t">
            <a:noAutofit/>
          </a:bodyPr>
          <a:lstStyle/>
          <a:p>
            <a:pPr marL="669960" indent="-452880">
              <a:lnSpc>
                <a:spcPts val="2591"/>
              </a:lnSpc>
              <a:spcBef>
                <a:spcPts val="425"/>
              </a:spcBef>
              <a:buNone/>
              <a:tabLst>
                <a:tab pos="0" algn="l"/>
              </a:tabLst>
            </a:pPr>
            <a:r>
              <a:rPr lang="ru-RU" sz="2400" b="1" strike="noStrike" spc="-35">
                <a:solidFill>
                  <a:srgbClr val="0D0D0D"/>
                </a:solidFill>
                <a:latin typeface="Times New Roman"/>
                <a:ea typeface="DejaVu Sans"/>
              </a:rPr>
              <a:t>НОРМАТИВНО-</a:t>
            </a:r>
            <a:r>
              <a:rPr lang="ru-RU" sz="2400" b="1" strike="noStrike" spc="-26">
                <a:solidFill>
                  <a:srgbClr val="0D0D0D"/>
                </a:solidFill>
                <a:latin typeface="Times New Roman"/>
                <a:ea typeface="DejaVu Sans"/>
              </a:rPr>
              <a:t>МЕТОДИЧЕСКОЕ</a:t>
            </a:r>
            <a:r>
              <a:rPr lang="ru-RU" sz="2400" b="0" strike="noStrike" spc="41">
                <a:solidFill>
                  <a:srgbClr val="0D0D0D"/>
                </a:solidFill>
                <a:latin typeface="Times New Roman"/>
                <a:ea typeface="DejaVu Sans"/>
              </a:rPr>
              <a:t> </a:t>
            </a:r>
            <a:r>
              <a:rPr lang="ru-RU" sz="2400" b="1" strike="noStrike" spc="-12">
                <a:solidFill>
                  <a:srgbClr val="0D0D0D"/>
                </a:solidFill>
                <a:latin typeface="Times New Roman"/>
                <a:ea typeface="DejaVu Sans"/>
              </a:rPr>
              <a:t>ОБЕСПЕЧЕНИЕ</a:t>
            </a:r>
            <a:r>
              <a:rPr lang="ru-RU" sz="2400" b="0" strike="noStrike" spc="-12">
                <a:solidFill>
                  <a:srgbClr val="0D0D0D"/>
                </a:solid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D0D0D"/>
                </a:solidFill>
                <a:latin typeface="Times New Roman"/>
                <a:ea typeface="DejaVu Sans"/>
              </a:rPr>
              <a:t>ЛЕТНЕЙ</a:t>
            </a:r>
            <a:r>
              <a:rPr lang="ru-RU" sz="2400" b="0" strike="noStrike" spc="-72">
                <a:solidFill>
                  <a:srgbClr val="0D0D0D"/>
                </a:solidFill>
                <a:latin typeface="Times New Roman"/>
                <a:ea typeface="DejaVu Sans"/>
              </a:rPr>
              <a:t> </a:t>
            </a:r>
            <a:r>
              <a:rPr lang="ru-RU" sz="2400" b="1" strike="noStrike" spc="-12">
                <a:solidFill>
                  <a:srgbClr val="0D0D0D"/>
                </a:solidFill>
                <a:latin typeface="Times New Roman"/>
                <a:ea typeface="DejaVu Sans"/>
              </a:rPr>
              <a:t>ОЗДОРОВИТЕЛЬНОЙ</a:t>
            </a:r>
            <a:r>
              <a:rPr lang="ru-RU" sz="2400" b="0" strike="noStrike" spc="-92">
                <a:solidFill>
                  <a:srgbClr val="0D0D0D"/>
                </a:solidFill>
                <a:latin typeface="Times New Roman"/>
                <a:ea typeface="DejaVu Sans"/>
              </a:rPr>
              <a:t> </a:t>
            </a:r>
            <a:r>
              <a:rPr lang="ru-RU" sz="2400" b="1" strike="noStrike" spc="-12">
                <a:solidFill>
                  <a:srgbClr val="0D0D0D"/>
                </a:solidFill>
                <a:latin typeface="Times New Roman"/>
                <a:ea typeface="DejaVu Sans"/>
              </a:rPr>
              <a:t>КАМПАНИИ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68" name="object 198"/>
          <p:cNvGrpSpPr/>
          <p:nvPr/>
        </p:nvGrpSpPr>
        <p:grpSpPr>
          <a:xfrm>
            <a:off x="2705400" y="1358640"/>
            <a:ext cx="7914240" cy="4782600"/>
            <a:chOff x="2705400" y="1358640"/>
            <a:chExt cx="7914240" cy="4782600"/>
          </a:xfrm>
        </p:grpSpPr>
        <p:pic>
          <p:nvPicPr>
            <p:cNvPr id="269" name="object 199"/>
            <p:cNvPicPr/>
            <p:nvPr/>
          </p:nvPicPr>
          <p:blipFill>
            <a:blip r:embed="rId2"/>
            <a:stretch/>
          </p:blipFill>
          <p:spPr>
            <a:xfrm>
              <a:off x="2710800" y="1365120"/>
              <a:ext cx="7903440" cy="4768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70" name="object 200"/>
            <p:cNvPicPr/>
            <p:nvPr/>
          </p:nvPicPr>
          <p:blipFill>
            <a:blip r:embed="rId3"/>
            <a:stretch/>
          </p:blipFill>
          <p:spPr>
            <a:xfrm>
              <a:off x="2705400" y="1358640"/>
              <a:ext cx="7914240" cy="4782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71" name="object 201"/>
            <p:cNvSpPr/>
            <p:nvPr/>
          </p:nvSpPr>
          <p:spPr>
            <a:xfrm>
              <a:off x="2705400" y="1358640"/>
              <a:ext cx="7914240" cy="4781880"/>
            </a:xfrm>
            <a:custGeom>
              <a:avLst/>
              <a:gdLst/>
              <a:ahLst/>
              <a:cxnLst/>
              <a:rect l="l" t="t" r="r" b="b"/>
              <a:pathLst>
                <a:path w="6553200" h="3546475">
                  <a:moveTo>
                    <a:pt x="6553200" y="0"/>
                  </a:moveTo>
                  <a:lnTo>
                    <a:pt x="0" y="0"/>
                  </a:lnTo>
                  <a:lnTo>
                    <a:pt x="0" y="3546348"/>
                  </a:lnTo>
                  <a:lnTo>
                    <a:pt x="6553200" y="3546348"/>
                  </a:lnTo>
                  <a:lnTo>
                    <a:pt x="6553200" y="3541776"/>
                  </a:lnTo>
                  <a:lnTo>
                    <a:pt x="9144" y="3541776"/>
                  </a:lnTo>
                  <a:lnTo>
                    <a:pt x="4584" y="3537204"/>
                  </a:lnTo>
                  <a:lnTo>
                    <a:pt x="9144" y="3537204"/>
                  </a:lnTo>
                  <a:lnTo>
                    <a:pt x="9144" y="9144"/>
                  </a:lnTo>
                  <a:lnTo>
                    <a:pt x="4584" y="9144"/>
                  </a:lnTo>
                  <a:lnTo>
                    <a:pt x="9144" y="4572"/>
                  </a:lnTo>
                  <a:lnTo>
                    <a:pt x="6553200" y="4572"/>
                  </a:lnTo>
                  <a:lnTo>
                    <a:pt x="6553200" y="0"/>
                  </a:lnTo>
                  <a:close/>
                </a:path>
                <a:path w="6553200" h="3546475">
                  <a:moveTo>
                    <a:pt x="9144" y="3537204"/>
                  </a:moveTo>
                  <a:lnTo>
                    <a:pt x="4584" y="3537204"/>
                  </a:lnTo>
                  <a:lnTo>
                    <a:pt x="9144" y="3541776"/>
                  </a:lnTo>
                  <a:lnTo>
                    <a:pt x="9144" y="3537204"/>
                  </a:lnTo>
                  <a:close/>
                </a:path>
                <a:path w="6553200" h="3546475">
                  <a:moveTo>
                    <a:pt x="6544056" y="3537204"/>
                  </a:moveTo>
                  <a:lnTo>
                    <a:pt x="9144" y="3537204"/>
                  </a:lnTo>
                  <a:lnTo>
                    <a:pt x="9144" y="3541776"/>
                  </a:lnTo>
                  <a:lnTo>
                    <a:pt x="6544056" y="3541776"/>
                  </a:lnTo>
                  <a:lnTo>
                    <a:pt x="6544056" y="3537204"/>
                  </a:lnTo>
                  <a:close/>
                </a:path>
                <a:path w="6553200" h="3546475">
                  <a:moveTo>
                    <a:pt x="6544056" y="4572"/>
                  </a:moveTo>
                  <a:lnTo>
                    <a:pt x="6544056" y="3541776"/>
                  </a:lnTo>
                  <a:lnTo>
                    <a:pt x="6548628" y="3537204"/>
                  </a:lnTo>
                  <a:lnTo>
                    <a:pt x="6553200" y="3537204"/>
                  </a:lnTo>
                  <a:lnTo>
                    <a:pt x="6553200" y="9144"/>
                  </a:lnTo>
                  <a:lnTo>
                    <a:pt x="6548628" y="9144"/>
                  </a:lnTo>
                  <a:lnTo>
                    <a:pt x="6544056" y="4572"/>
                  </a:lnTo>
                  <a:close/>
                </a:path>
                <a:path w="6553200" h="3546475">
                  <a:moveTo>
                    <a:pt x="6553200" y="3537204"/>
                  </a:moveTo>
                  <a:lnTo>
                    <a:pt x="6548628" y="3537204"/>
                  </a:lnTo>
                  <a:lnTo>
                    <a:pt x="6544056" y="3541776"/>
                  </a:lnTo>
                  <a:lnTo>
                    <a:pt x="6553200" y="3541776"/>
                  </a:lnTo>
                  <a:lnTo>
                    <a:pt x="6553200" y="3537204"/>
                  </a:lnTo>
                  <a:close/>
                </a:path>
                <a:path w="6553200" h="3546475">
                  <a:moveTo>
                    <a:pt x="9144" y="4572"/>
                  </a:moveTo>
                  <a:lnTo>
                    <a:pt x="4584" y="9144"/>
                  </a:lnTo>
                  <a:lnTo>
                    <a:pt x="9144" y="9144"/>
                  </a:lnTo>
                  <a:lnTo>
                    <a:pt x="9144" y="4572"/>
                  </a:lnTo>
                  <a:close/>
                </a:path>
                <a:path w="6553200" h="3546475">
                  <a:moveTo>
                    <a:pt x="6544056" y="4572"/>
                  </a:moveTo>
                  <a:lnTo>
                    <a:pt x="9144" y="4572"/>
                  </a:lnTo>
                  <a:lnTo>
                    <a:pt x="9144" y="9144"/>
                  </a:lnTo>
                  <a:lnTo>
                    <a:pt x="6544056" y="9144"/>
                  </a:lnTo>
                  <a:lnTo>
                    <a:pt x="6544056" y="4572"/>
                  </a:lnTo>
                  <a:close/>
                </a:path>
                <a:path w="6553200" h="3546475">
                  <a:moveTo>
                    <a:pt x="6553200" y="4572"/>
                  </a:moveTo>
                  <a:lnTo>
                    <a:pt x="6544056" y="4572"/>
                  </a:lnTo>
                  <a:lnTo>
                    <a:pt x="6548628" y="9144"/>
                  </a:lnTo>
                  <a:lnTo>
                    <a:pt x="6553200" y="9144"/>
                  </a:lnTo>
                  <a:lnTo>
                    <a:pt x="6553200" y="4572"/>
                  </a:lnTo>
                  <a:close/>
                </a:path>
              </a:pathLst>
            </a:custGeom>
            <a:solidFill>
              <a:srgbClr val="3F6EC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72" name="object 204"/>
          <p:cNvSpPr/>
          <p:nvPr/>
        </p:nvSpPr>
        <p:spPr>
          <a:xfrm>
            <a:off x="2557080" y="1440000"/>
            <a:ext cx="8057160" cy="5006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 anchor="t">
            <a:spAutoFit/>
          </a:bodyPr>
          <a:lstStyle/>
          <a:p>
            <a:pPr marL="299160" algn="just">
              <a:lnSpc>
                <a:spcPct val="100000"/>
              </a:lnSpc>
              <a:spcBef>
                <a:spcPts val="96"/>
              </a:spcBef>
              <a:buNone/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r>
              <a:rPr lang="ru-RU" sz="1700" b="1" strike="noStrike" spc="-1">
                <a:solidFill>
                  <a:srgbClr val="000000"/>
                </a:solidFill>
                <a:latin typeface="Arial"/>
                <a:ea typeface="DejaVu Sans"/>
              </a:rPr>
              <a:t>МР</a:t>
            </a:r>
            <a:r>
              <a:rPr lang="ru-RU" sz="1700" b="0" strike="noStrike" spc="276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000000"/>
                </a:solidFill>
                <a:latin typeface="Arial"/>
                <a:ea typeface="DejaVu Sans"/>
              </a:rPr>
              <a:t>2.3.6.0233-</a:t>
            </a:r>
            <a:r>
              <a:rPr lang="ru-RU" sz="1700" b="1" strike="noStrike" spc="-1">
                <a:solidFill>
                  <a:srgbClr val="000000"/>
                </a:solidFill>
                <a:latin typeface="Arial"/>
                <a:ea typeface="DejaVu Sans"/>
              </a:rPr>
              <a:t>21</a:t>
            </a:r>
            <a:r>
              <a:rPr lang="ru-RU" sz="1700" b="0" strike="noStrike" spc="282">
                <a:solidFill>
                  <a:srgbClr val="000000"/>
                </a:solidFill>
                <a:latin typeface="Times New Roman"/>
                <a:ea typeface="DejaVu Sans"/>
              </a:rPr>
              <a:t>    </a:t>
            </a:r>
            <a:r>
              <a:rPr lang="ru-RU" sz="1700" b="1" strike="noStrike" spc="-1">
                <a:solidFill>
                  <a:srgbClr val="000000"/>
                </a:solidFill>
                <a:latin typeface="Arial"/>
                <a:ea typeface="DejaVu Sans"/>
              </a:rPr>
              <a:t>«Методические</a:t>
            </a:r>
            <a:r>
              <a:rPr lang="ru-RU" sz="1700" b="0" strike="noStrike" spc="276">
                <a:solidFill>
                  <a:srgbClr val="000000"/>
                </a:solidFill>
                <a:latin typeface="Times New Roman"/>
                <a:ea typeface="DejaVu Sans"/>
              </a:rPr>
              <a:t>    </a:t>
            </a:r>
            <a:r>
              <a:rPr lang="ru-RU" sz="1700" b="1" strike="noStrike" spc="-1">
                <a:solidFill>
                  <a:srgbClr val="000000"/>
                </a:solidFill>
                <a:latin typeface="Arial"/>
                <a:ea typeface="DejaVu Sans"/>
              </a:rPr>
              <a:t>рекомендации</a:t>
            </a:r>
            <a:r>
              <a:rPr lang="ru-RU" sz="1700" b="0" strike="noStrike" spc="284">
                <a:solidFill>
                  <a:srgbClr val="000000"/>
                </a:solidFill>
                <a:latin typeface="Times New Roman"/>
                <a:ea typeface="DejaVu Sans"/>
              </a:rPr>
              <a:t>   </a:t>
            </a:r>
            <a:r>
              <a:rPr lang="ru-RU" sz="1700" b="1" strike="noStrike" spc="-52">
                <a:solidFill>
                  <a:srgbClr val="000000"/>
                </a:solidFill>
                <a:latin typeface="Arial"/>
                <a:ea typeface="DejaVu Sans"/>
              </a:rPr>
              <a:t>к</a:t>
            </a:r>
            <a:r>
              <a:rPr lang="ru-RU" sz="1700" b="0" strike="noStrike" spc="-52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">
                <a:solidFill>
                  <a:srgbClr val="000000"/>
                </a:solidFill>
                <a:latin typeface="Arial"/>
                <a:ea typeface="DejaVu Sans"/>
              </a:rPr>
              <a:t>организации</a:t>
            </a:r>
            <a:r>
              <a:rPr lang="ru-RU" sz="1700" b="0" strike="noStrike" spc="-15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000000"/>
                </a:solidFill>
                <a:latin typeface="Arial"/>
                <a:ea typeface="DejaVu Sans"/>
              </a:rPr>
              <a:t>общественного</a:t>
            </a:r>
            <a:r>
              <a:rPr lang="ru-RU" sz="1700" b="0" strike="noStrike" spc="7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">
                <a:solidFill>
                  <a:srgbClr val="000000"/>
                </a:solidFill>
                <a:latin typeface="Arial"/>
                <a:ea typeface="DejaVu Sans"/>
              </a:rPr>
              <a:t>питания</a:t>
            </a:r>
            <a:r>
              <a:rPr lang="ru-RU" sz="17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000000"/>
                </a:solidFill>
                <a:latin typeface="Arial"/>
                <a:ea typeface="DejaVu Sans"/>
              </a:rPr>
              <a:t>населения»</a:t>
            </a:r>
            <a:endParaRPr lang="ru-RU" sz="1700" b="0" strike="noStrike" spc="-1">
              <a:latin typeface="Arial"/>
            </a:endParaRPr>
          </a:p>
          <a:p>
            <a:pPr marL="299160" algn="just">
              <a:lnSpc>
                <a:spcPct val="100000"/>
              </a:lnSpc>
              <a:spcBef>
                <a:spcPts val="96"/>
              </a:spcBef>
              <a:buNone/>
            </a:pPr>
            <a:r>
              <a:rPr lang="ru-RU" sz="1700" b="1" strike="noStrike" spc="-1">
                <a:solidFill>
                  <a:srgbClr val="000000"/>
                </a:solidFill>
                <a:latin typeface="Arial"/>
                <a:ea typeface="DejaVu Sans"/>
              </a:rPr>
              <a:t>-МР</a:t>
            </a:r>
            <a:r>
              <a:rPr lang="ru-RU" sz="1700" b="1" strike="noStrike" spc="-12">
                <a:solidFill>
                  <a:srgbClr val="000000"/>
                </a:solidFill>
                <a:latin typeface="Arial"/>
                <a:ea typeface="DejaVu Sans"/>
              </a:rPr>
              <a:t>2.4.0162-</a:t>
            </a:r>
            <a:r>
              <a:rPr lang="ru-RU" sz="1700" b="1" strike="noStrike" spc="-1">
                <a:solidFill>
                  <a:srgbClr val="000000"/>
                </a:solidFill>
                <a:latin typeface="Arial"/>
                <a:ea typeface="DejaVu Sans"/>
              </a:rPr>
              <a:t>19</a:t>
            </a:r>
            <a:r>
              <a:rPr lang="ru-RU" sz="1700" b="0" strike="noStrike" spc="446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">
                <a:solidFill>
                  <a:srgbClr val="000000"/>
                </a:solidFill>
                <a:latin typeface="Arial"/>
                <a:ea typeface="DejaVu Sans"/>
              </a:rPr>
              <a:t>«Особенности</a:t>
            </a:r>
            <a:r>
              <a:rPr lang="ru-RU" sz="1700" b="0" strike="noStrike" spc="429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">
                <a:solidFill>
                  <a:srgbClr val="000000"/>
                </a:solidFill>
                <a:latin typeface="Arial"/>
                <a:ea typeface="DejaVu Sans"/>
              </a:rPr>
              <a:t>организации</a:t>
            </a:r>
            <a:r>
              <a:rPr lang="ru-RU" sz="1700" b="0" strike="noStrike" spc="452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">
                <a:solidFill>
                  <a:srgbClr val="000000"/>
                </a:solidFill>
                <a:latin typeface="Arial"/>
                <a:ea typeface="DejaVu Sans"/>
              </a:rPr>
              <a:t>питания</a:t>
            </a:r>
            <a:r>
              <a:rPr lang="ru-RU" sz="1700" b="0" strike="noStrike" spc="446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000000"/>
                </a:solidFill>
                <a:latin typeface="Arial"/>
                <a:ea typeface="DejaVu Sans"/>
              </a:rPr>
              <a:t>детей</a:t>
            </a:r>
            <a:r>
              <a:rPr lang="ru-RU" sz="1700" b="0" strike="noStrike" spc="-12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">
                <a:solidFill>
                  <a:srgbClr val="000000"/>
                </a:solidFill>
                <a:latin typeface="Arial"/>
                <a:ea typeface="DejaVu Sans"/>
              </a:rPr>
              <a:t>страдающих</a:t>
            </a:r>
            <a:r>
              <a:rPr lang="ru-RU" sz="1700" b="0" strike="noStrike" spc="114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">
                <a:solidFill>
                  <a:srgbClr val="000000"/>
                </a:solidFill>
                <a:latin typeface="Arial"/>
                <a:ea typeface="DejaVu Sans"/>
              </a:rPr>
              <a:t>сахарным</a:t>
            </a:r>
            <a:r>
              <a:rPr lang="ru-RU" sz="1700" b="0" strike="noStrike" spc="109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">
                <a:solidFill>
                  <a:srgbClr val="000000"/>
                </a:solidFill>
                <a:latin typeface="Arial"/>
                <a:ea typeface="DejaVu Sans"/>
              </a:rPr>
              <a:t>диабетом</a:t>
            </a:r>
            <a:r>
              <a:rPr lang="ru-RU" sz="1700" b="0" strike="noStrike" spc="126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">
                <a:solidFill>
                  <a:srgbClr val="000000"/>
                </a:solidFill>
                <a:latin typeface="Arial"/>
                <a:ea typeface="DejaVu Sans"/>
              </a:rPr>
              <a:t>и</a:t>
            </a:r>
            <a:r>
              <a:rPr lang="ru-RU" sz="1700" b="0" strike="noStrike" spc="13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">
                <a:solidFill>
                  <a:srgbClr val="000000"/>
                </a:solidFill>
                <a:latin typeface="Arial"/>
                <a:ea typeface="DejaVu Sans"/>
              </a:rPr>
              <a:t>иными</a:t>
            </a:r>
            <a:r>
              <a:rPr lang="ru-RU" sz="1700" b="0" strike="noStrike" spc="145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000000"/>
                </a:solidFill>
                <a:latin typeface="Arial"/>
                <a:ea typeface="DejaVu Sans"/>
              </a:rPr>
              <a:t>заболеваниями,</a:t>
            </a:r>
            <a:r>
              <a:rPr lang="ru-RU" sz="1700" b="0" strike="noStrike" spc="-12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">
                <a:solidFill>
                  <a:srgbClr val="000000"/>
                </a:solidFill>
                <a:latin typeface="Arial"/>
                <a:ea typeface="DejaVu Sans"/>
              </a:rPr>
              <a:t>сопровождающимися</a:t>
            </a:r>
            <a:r>
              <a:rPr lang="ru-RU" sz="1700" b="0" strike="noStrike" spc="321">
                <a:solidFill>
                  <a:srgbClr val="000000"/>
                </a:solidFill>
                <a:latin typeface="Times New Roman"/>
                <a:ea typeface="DejaVu Sans"/>
              </a:rPr>
              <a:t>   </a:t>
            </a:r>
            <a:r>
              <a:rPr lang="ru-RU" sz="1700" b="1" strike="noStrike" spc="-1">
                <a:solidFill>
                  <a:srgbClr val="000000"/>
                </a:solidFill>
                <a:latin typeface="Arial"/>
                <a:ea typeface="DejaVu Sans"/>
              </a:rPr>
              <a:t>ограничениями</a:t>
            </a:r>
            <a:r>
              <a:rPr lang="ru-RU" sz="1700" b="0" strike="noStrike" spc="324">
                <a:solidFill>
                  <a:srgbClr val="000000"/>
                </a:solidFill>
                <a:latin typeface="Times New Roman"/>
                <a:ea typeface="DejaVu Sans"/>
              </a:rPr>
              <a:t>   </a:t>
            </a:r>
            <a:r>
              <a:rPr lang="ru-RU" sz="1700" b="1" strike="noStrike" spc="-1">
                <a:solidFill>
                  <a:srgbClr val="000000"/>
                </a:solidFill>
                <a:latin typeface="Arial"/>
                <a:ea typeface="DejaVu Sans"/>
              </a:rPr>
              <a:t>в</a:t>
            </a:r>
            <a:r>
              <a:rPr lang="ru-RU" sz="1700" b="0" strike="noStrike" spc="330">
                <a:solidFill>
                  <a:srgbClr val="000000"/>
                </a:solidFill>
                <a:latin typeface="Times New Roman"/>
                <a:ea typeface="DejaVu Sans"/>
              </a:rPr>
              <a:t>   </a:t>
            </a:r>
            <a:r>
              <a:rPr lang="ru-RU" sz="1700" b="1" strike="noStrike" spc="-1">
                <a:solidFill>
                  <a:srgbClr val="000000"/>
                </a:solidFill>
                <a:latin typeface="Arial"/>
                <a:ea typeface="DejaVu Sans"/>
              </a:rPr>
              <a:t>питании</a:t>
            </a:r>
            <a:r>
              <a:rPr lang="ru-RU" sz="1700" b="0" strike="noStrike" spc="330">
                <a:solidFill>
                  <a:srgbClr val="000000"/>
                </a:solidFill>
                <a:latin typeface="Times New Roman"/>
                <a:ea typeface="DejaVu Sans"/>
              </a:rPr>
              <a:t>   </a:t>
            </a:r>
            <a:r>
              <a:rPr lang="ru-RU" sz="1700" b="1" strike="noStrike" spc="-26">
                <a:solidFill>
                  <a:srgbClr val="000000"/>
                </a:solidFill>
                <a:latin typeface="Arial"/>
                <a:ea typeface="DejaVu Sans"/>
              </a:rPr>
              <a:t>(в</a:t>
            </a:r>
            <a:r>
              <a:rPr lang="ru-RU" sz="1700" b="0" strike="noStrike" spc="-26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">
                <a:solidFill>
                  <a:srgbClr val="000000"/>
                </a:solidFill>
                <a:latin typeface="Arial"/>
                <a:ea typeface="DejaVu Sans"/>
              </a:rPr>
              <a:t>образовательных</a:t>
            </a:r>
            <a:r>
              <a:rPr lang="ru-RU" sz="1700" b="0" strike="noStrike" spc="-35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">
                <a:solidFill>
                  <a:srgbClr val="000000"/>
                </a:solidFill>
                <a:latin typeface="Arial"/>
                <a:ea typeface="DejaVu Sans"/>
              </a:rPr>
              <a:t>и</a:t>
            </a:r>
            <a:r>
              <a:rPr lang="ru-RU" sz="1700" b="0" strike="noStrike" spc="-66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">
                <a:solidFill>
                  <a:srgbClr val="000000"/>
                </a:solidFill>
                <a:latin typeface="Arial"/>
                <a:ea typeface="DejaVu Sans"/>
              </a:rPr>
              <a:t>оздоровительных</a:t>
            </a:r>
            <a:r>
              <a:rPr lang="ru-RU" sz="1700" b="0" strike="noStrike" spc="-26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700" b="1" strike="noStrike" spc="-12">
                <a:solidFill>
                  <a:srgbClr val="000000"/>
                </a:solidFill>
                <a:latin typeface="Arial"/>
                <a:ea typeface="DejaVu Sans"/>
              </a:rPr>
              <a:t>организациях)»</a:t>
            </a:r>
            <a:endParaRPr lang="ru-RU" sz="1700" b="0" strike="noStrike" spc="-1">
              <a:latin typeface="Arial"/>
            </a:endParaRPr>
          </a:p>
          <a:p>
            <a:pPr marL="299160" algn="just">
              <a:lnSpc>
                <a:spcPct val="100000"/>
              </a:lnSpc>
              <a:spcBef>
                <a:spcPts val="96"/>
              </a:spcBef>
              <a:buNone/>
            </a:pPr>
            <a:r>
              <a:rPr lang="ru-RU" sz="1700" b="1" strike="noStrike" spc="-12">
                <a:solidFill>
                  <a:srgbClr val="000000"/>
                </a:solidFill>
                <a:latin typeface="Arial"/>
                <a:ea typeface="DejaVu Sans"/>
              </a:rPr>
              <a:t>-МР 2.4.0324-03 «Методические рекомендации по организации работы организаций отдыха детей и их оздоровления в условиях летней оздоровительной кампании»</a:t>
            </a:r>
            <a:endParaRPr lang="ru-RU" sz="1700" b="0" strike="noStrike" spc="-1">
              <a:latin typeface="Arial"/>
            </a:endParaRPr>
          </a:p>
          <a:p>
            <a:pPr marL="299160" algn="just">
              <a:lnSpc>
                <a:spcPct val="100000"/>
              </a:lnSpc>
              <a:spcBef>
                <a:spcPts val="96"/>
              </a:spcBef>
              <a:buNone/>
            </a:pPr>
            <a:r>
              <a:rPr lang="ru-RU" sz="1700" b="1" strike="noStrike" spc="-12">
                <a:solidFill>
                  <a:srgbClr val="000000"/>
                </a:solidFill>
                <a:latin typeface="Arial"/>
                <a:ea typeface="DejaVu Sans"/>
              </a:rPr>
              <a:t>-МР2.4.0242-21 «Методические рекомендации по обеспечению санитарно-эпидемиологических  требований к организациям воспитания и  обучения, отдыха и  оздоровления  детей и молодежи»</a:t>
            </a:r>
            <a:endParaRPr lang="ru-RU" sz="1700" b="0" strike="noStrike" spc="-1">
              <a:latin typeface="Arial"/>
            </a:endParaRPr>
          </a:p>
          <a:p>
            <a:pPr marL="299160" algn="just">
              <a:lnSpc>
                <a:spcPct val="100000"/>
              </a:lnSpc>
              <a:spcBef>
                <a:spcPts val="96"/>
              </a:spcBef>
              <a:buNone/>
            </a:pPr>
            <a:r>
              <a:rPr lang="ru-RU" sz="1700" b="1" strike="noStrike" spc="-12">
                <a:solidFill>
                  <a:srgbClr val="000000"/>
                </a:solidFill>
                <a:latin typeface="Arial"/>
                <a:ea typeface="DejaVu Sans"/>
              </a:rPr>
              <a:t>-МР 2.4.0345-24 «Методические рекомендации по обеспечению санитарно-эпидемиологических  требований в детских  лагерях палаточного типа</a:t>
            </a:r>
            <a:endParaRPr lang="ru-RU" sz="1700" b="0" strike="noStrike" spc="-1">
              <a:latin typeface="Arial"/>
            </a:endParaRPr>
          </a:p>
          <a:p>
            <a:pPr marL="299160" algn="just">
              <a:lnSpc>
                <a:spcPct val="100000"/>
              </a:lnSpc>
              <a:spcBef>
                <a:spcPts val="96"/>
              </a:spcBef>
              <a:buNone/>
            </a:pPr>
            <a:r>
              <a:rPr lang="ru-RU" sz="1700" b="1" strike="noStrike" spc="-12">
                <a:solidFill>
                  <a:srgbClr val="FF0000"/>
                </a:solidFill>
                <a:latin typeface="Arial"/>
                <a:ea typeface="DejaVu Sans"/>
              </a:rPr>
              <a:t>-МР 2.4.0368-25 «Методические рекомендации по  организации питания детей в организациях отдыха детей и их  оздоровления»</a:t>
            </a:r>
            <a:endParaRPr lang="ru-RU" sz="1700" b="0" strike="noStrike" spc="-1">
              <a:latin typeface="Arial"/>
            </a:endParaRPr>
          </a:p>
          <a:p>
            <a:pPr marL="299160" algn="just">
              <a:lnSpc>
                <a:spcPct val="100000"/>
              </a:lnSpc>
              <a:spcBef>
                <a:spcPts val="96"/>
              </a:spcBef>
              <a:buNone/>
            </a:pPr>
            <a:endParaRPr lang="ru-RU" sz="1700" b="0" strike="noStrike" spc="-1">
              <a:latin typeface="Arial"/>
            </a:endParaRPr>
          </a:p>
          <a:p>
            <a:pPr marL="299160" algn="just">
              <a:lnSpc>
                <a:spcPct val="100000"/>
              </a:lnSpc>
              <a:spcBef>
                <a:spcPts val="96"/>
              </a:spcBef>
              <a:buNone/>
            </a:pPr>
            <a:endParaRPr lang="ru-RU" sz="1600" b="0" strike="noStrike" spc="-1">
              <a:latin typeface="Arial"/>
            </a:endParaRPr>
          </a:p>
        </p:txBody>
      </p:sp>
      <p:sp>
        <p:nvSpPr>
          <p:cNvPr id="273" name="object 205"/>
          <p:cNvSpPr/>
          <p:nvPr/>
        </p:nvSpPr>
        <p:spPr>
          <a:xfrm>
            <a:off x="3269880" y="3881160"/>
            <a:ext cx="92520" cy="25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lang="ru-RU" sz="1600" b="0" strike="noStrike" spc="-52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endParaRPr lang="ru-RU" sz="1600" b="0" strike="noStrike" spc="-1">
              <a:latin typeface="Arial"/>
            </a:endParaRPr>
          </a:p>
        </p:txBody>
      </p:sp>
      <p:grpSp>
        <p:nvGrpSpPr>
          <p:cNvPr id="274" name="object 214"/>
          <p:cNvGrpSpPr/>
          <p:nvPr/>
        </p:nvGrpSpPr>
        <p:grpSpPr>
          <a:xfrm>
            <a:off x="416160" y="1323360"/>
            <a:ext cx="2102400" cy="2899800"/>
            <a:chOff x="416160" y="1323360"/>
            <a:chExt cx="2102400" cy="2899800"/>
          </a:xfrm>
        </p:grpSpPr>
        <p:pic>
          <p:nvPicPr>
            <p:cNvPr id="275" name="object 215"/>
            <p:cNvPicPr/>
            <p:nvPr/>
          </p:nvPicPr>
          <p:blipFill>
            <a:blip r:embed="rId4"/>
            <a:stretch/>
          </p:blipFill>
          <p:spPr>
            <a:xfrm>
              <a:off x="454680" y="1438560"/>
              <a:ext cx="1916640" cy="27572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76" name="object 216"/>
            <p:cNvSpPr/>
            <p:nvPr/>
          </p:nvSpPr>
          <p:spPr>
            <a:xfrm>
              <a:off x="416160" y="1323360"/>
              <a:ext cx="2102400" cy="2899800"/>
            </a:xfrm>
            <a:custGeom>
              <a:avLst/>
              <a:gdLst/>
              <a:ahLst/>
              <a:cxnLst/>
              <a:rect l="l" t="t" r="r" b="b"/>
              <a:pathLst>
                <a:path w="2103120" h="2900679">
                  <a:moveTo>
                    <a:pt x="2103120" y="0"/>
                  </a:moveTo>
                  <a:lnTo>
                    <a:pt x="0" y="0"/>
                  </a:lnTo>
                  <a:lnTo>
                    <a:pt x="0" y="2900172"/>
                  </a:lnTo>
                  <a:lnTo>
                    <a:pt x="2103120" y="2900172"/>
                  </a:lnTo>
                  <a:lnTo>
                    <a:pt x="2103120" y="2895600"/>
                  </a:lnTo>
                  <a:lnTo>
                    <a:pt x="9152" y="2895600"/>
                  </a:lnTo>
                  <a:lnTo>
                    <a:pt x="4578" y="2891028"/>
                  </a:lnTo>
                  <a:lnTo>
                    <a:pt x="9152" y="2891028"/>
                  </a:lnTo>
                  <a:lnTo>
                    <a:pt x="9152" y="9144"/>
                  </a:lnTo>
                  <a:lnTo>
                    <a:pt x="4578" y="9144"/>
                  </a:lnTo>
                  <a:lnTo>
                    <a:pt x="9152" y="4572"/>
                  </a:lnTo>
                  <a:lnTo>
                    <a:pt x="2103120" y="4572"/>
                  </a:lnTo>
                  <a:lnTo>
                    <a:pt x="2103120" y="0"/>
                  </a:lnTo>
                  <a:close/>
                </a:path>
                <a:path w="2103120" h="2900679">
                  <a:moveTo>
                    <a:pt x="9152" y="2891028"/>
                  </a:moveTo>
                  <a:lnTo>
                    <a:pt x="4578" y="2891028"/>
                  </a:lnTo>
                  <a:lnTo>
                    <a:pt x="9152" y="2895600"/>
                  </a:lnTo>
                  <a:lnTo>
                    <a:pt x="9152" y="2891028"/>
                  </a:lnTo>
                  <a:close/>
                </a:path>
                <a:path w="2103120" h="2900679">
                  <a:moveTo>
                    <a:pt x="2092464" y="2891028"/>
                  </a:moveTo>
                  <a:lnTo>
                    <a:pt x="9152" y="2891028"/>
                  </a:lnTo>
                  <a:lnTo>
                    <a:pt x="9152" y="2895600"/>
                  </a:lnTo>
                  <a:lnTo>
                    <a:pt x="2092464" y="2895600"/>
                  </a:lnTo>
                  <a:lnTo>
                    <a:pt x="2092464" y="2891028"/>
                  </a:lnTo>
                  <a:close/>
                </a:path>
                <a:path w="2103120" h="2900679">
                  <a:moveTo>
                    <a:pt x="2092464" y="4572"/>
                  </a:moveTo>
                  <a:lnTo>
                    <a:pt x="2092464" y="2895600"/>
                  </a:lnTo>
                  <a:lnTo>
                    <a:pt x="2097024" y="2891028"/>
                  </a:lnTo>
                  <a:lnTo>
                    <a:pt x="2103120" y="2891028"/>
                  </a:lnTo>
                  <a:lnTo>
                    <a:pt x="2103120" y="9144"/>
                  </a:lnTo>
                  <a:lnTo>
                    <a:pt x="2097024" y="9144"/>
                  </a:lnTo>
                  <a:lnTo>
                    <a:pt x="2092464" y="4572"/>
                  </a:lnTo>
                  <a:close/>
                </a:path>
                <a:path w="2103120" h="2900679">
                  <a:moveTo>
                    <a:pt x="2103120" y="2891028"/>
                  </a:moveTo>
                  <a:lnTo>
                    <a:pt x="2097024" y="2891028"/>
                  </a:lnTo>
                  <a:lnTo>
                    <a:pt x="2092464" y="2895600"/>
                  </a:lnTo>
                  <a:lnTo>
                    <a:pt x="2103120" y="2895600"/>
                  </a:lnTo>
                  <a:lnTo>
                    <a:pt x="2103120" y="2891028"/>
                  </a:lnTo>
                  <a:close/>
                </a:path>
                <a:path w="2103120" h="2900679">
                  <a:moveTo>
                    <a:pt x="9152" y="4572"/>
                  </a:moveTo>
                  <a:lnTo>
                    <a:pt x="4578" y="9144"/>
                  </a:lnTo>
                  <a:lnTo>
                    <a:pt x="9152" y="9144"/>
                  </a:lnTo>
                  <a:lnTo>
                    <a:pt x="9152" y="4572"/>
                  </a:lnTo>
                  <a:close/>
                </a:path>
                <a:path w="2103120" h="2900679">
                  <a:moveTo>
                    <a:pt x="2092464" y="4572"/>
                  </a:moveTo>
                  <a:lnTo>
                    <a:pt x="9152" y="4572"/>
                  </a:lnTo>
                  <a:lnTo>
                    <a:pt x="9152" y="9144"/>
                  </a:lnTo>
                  <a:lnTo>
                    <a:pt x="2092464" y="9144"/>
                  </a:lnTo>
                  <a:lnTo>
                    <a:pt x="2092464" y="4572"/>
                  </a:lnTo>
                  <a:close/>
                </a:path>
                <a:path w="2103120" h="2900679">
                  <a:moveTo>
                    <a:pt x="2103120" y="4572"/>
                  </a:moveTo>
                  <a:lnTo>
                    <a:pt x="2092464" y="4572"/>
                  </a:lnTo>
                  <a:lnTo>
                    <a:pt x="2097024" y="9144"/>
                  </a:lnTo>
                  <a:lnTo>
                    <a:pt x="2103120" y="9144"/>
                  </a:lnTo>
                  <a:lnTo>
                    <a:pt x="2103120" y="4572"/>
                  </a:lnTo>
                  <a:close/>
                </a:path>
              </a:pathLst>
            </a:custGeom>
            <a:solidFill>
              <a:srgbClr val="5A9AD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277" name="object 217"/>
          <p:cNvPicPr/>
          <p:nvPr/>
        </p:nvPicPr>
        <p:blipFill>
          <a:blip r:embed="rId5" cstate="print"/>
          <a:stretch/>
        </p:blipFill>
        <p:spPr>
          <a:xfrm>
            <a:off x="360000" y="4860000"/>
            <a:ext cx="2159640" cy="1449000"/>
          </a:xfrm>
          <a:prstGeom prst="rect">
            <a:avLst/>
          </a:prstGeom>
          <a:ln w="0">
            <a:noFill/>
          </a:ln>
        </p:spPr>
      </p:pic>
      <p:pic>
        <p:nvPicPr>
          <p:cNvPr id="278" name="object 218"/>
          <p:cNvPicPr/>
          <p:nvPr/>
        </p:nvPicPr>
        <p:blipFill>
          <a:blip r:embed="rId6"/>
          <a:stretch/>
        </p:blipFill>
        <p:spPr>
          <a:xfrm>
            <a:off x="4687560" y="6297840"/>
            <a:ext cx="4238280" cy="1156680"/>
          </a:xfrm>
          <a:prstGeom prst="rect">
            <a:avLst/>
          </a:prstGeom>
          <a:ln w="0">
            <a:noFill/>
          </a:ln>
        </p:spPr>
      </p:pic>
      <p:grpSp>
        <p:nvGrpSpPr>
          <p:cNvPr id="279" name="object 4"/>
          <p:cNvGrpSpPr/>
          <p:nvPr/>
        </p:nvGrpSpPr>
        <p:grpSpPr>
          <a:xfrm>
            <a:off x="9660960" y="78840"/>
            <a:ext cx="856800" cy="882360"/>
            <a:chOff x="9660960" y="78840"/>
            <a:chExt cx="856800" cy="882360"/>
          </a:xfrm>
        </p:grpSpPr>
        <p:pic>
          <p:nvPicPr>
            <p:cNvPr id="280" name="object 5"/>
            <p:cNvPicPr/>
            <p:nvPr/>
          </p:nvPicPr>
          <p:blipFill>
            <a:blip r:embed="rId7"/>
            <a:stretch/>
          </p:blipFill>
          <p:spPr>
            <a:xfrm>
              <a:off x="9660960" y="78840"/>
              <a:ext cx="856800" cy="882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1" name="object 6"/>
            <p:cNvPicPr/>
            <p:nvPr/>
          </p:nvPicPr>
          <p:blipFill>
            <a:blip r:embed="rId8"/>
            <a:stretch/>
          </p:blipFill>
          <p:spPr>
            <a:xfrm>
              <a:off x="9684720" y="78840"/>
              <a:ext cx="829800" cy="81972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1155600" y="23760"/>
            <a:ext cx="8270640" cy="1274040"/>
          </a:xfrm>
          <a:prstGeom prst="rect">
            <a:avLst/>
          </a:prstGeom>
          <a:noFill/>
          <a:ln w="0">
            <a:noFill/>
          </a:ln>
        </p:spPr>
        <p:txBody>
          <a:bodyPr lIns="0" tIns="14040" rIns="0" bIns="0" anchor="t">
            <a:noAutofit/>
          </a:bodyPr>
          <a:lstStyle/>
          <a:p>
            <a:pPr marL="894960" indent="-882000" algn="ctr">
              <a:lnSpc>
                <a:spcPct val="100000"/>
              </a:lnSpc>
              <a:spcBef>
                <a:spcPts val="108"/>
              </a:spcBef>
              <a:buNone/>
              <a:tabLst>
                <a:tab pos="0" algn="l"/>
              </a:tabLst>
            </a:pPr>
            <a:r>
              <a:rPr lang="ru-RU" sz="2400" b="1" strike="noStrike" spc="-24">
                <a:solidFill>
                  <a:srgbClr val="000000"/>
                </a:solidFill>
                <a:latin typeface="Times New Roman"/>
                <a:ea typeface="DejaVu Sans"/>
              </a:rPr>
              <a:t>ИЗМЕНЕНИЯ В ЗАКОНОДАТЕЛЬСТВЕ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83" name="object 3"/>
          <p:cNvGrpSpPr/>
          <p:nvPr/>
        </p:nvGrpSpPr>
        <p:grpSpPr>
          <a:xfrm>
            <a:off x="9574920" y="23760"/>
            <a:ext cx="722520" cy="679680"/>
            <a:chOff x="9574920" y="23760"/>
            <a:chExt cx="722520" cy="679680"/>
          </a:xfrm>
        </p:grpSpPr>
        <p:pic>
          <p:nvPicPr>
            <p:cNvPr id="284" name="object 4"/>
            <p:cNvPicPr/>
            <p:nvPr/>
          </p:nvPicPr>
          <p:blipFill>
            <a:blip r:embed="rId2"/>
            <a:stretch/>
          </p:blipFill>
          <p:spPr>
            <a:xfrm>
              <a:off x="9574920" y="23760"/>
              <a:ext cx="722520" cy="679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5" name="object 5"/>
            <p:cNvPicPr/>
            <p:nvPr/>
          </p:nvPicPr>
          <p:blipFill>
            <a:blip r:embed="rId3"/>
            <a:stretch/>
          </p:blipFill>
          <p:spPr>
            <a:xfrm>
              <a:off x="9589320" y="32400"/>
              <a:ext cx="632160" cy="6156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86" name="object 7"/>
          <p:cNvSpPr/>
          <p:nvPr/>
        </p:nvSpPr>
        <p:spPr>
          <a:xfrm>
            <a:off x="393480" y="576360"/>
            <a:ext cx="9903960" cy="4460040"/>
          </a:xfrm>
          <a:prstGeom prst="rect">
            <a:avLst/>
          </a:prstGeom>
          <a:noFill/>
          <a:ln w="190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040" rIns="0" bIns="0" anchor="t">
            <a:spAutoFit/>
          </a:bodyPr>
          <a:lstStyle/>
          <a:p>
            <a:pPr marL="390960" indent="-377280" algn="just">
              <a:lnSpc>
                <a:spcPct val="100000"/>
              </a:lnSpc>
              <a:spcBef>
                <a:spcPts val="108"/>
              </a:spcBef>
              <a:buClr>
                <a:srgbClr val="000000"/>
              </a:buClr>
              <a:buFont typeface="Wingdings" charset="2"/>
              <a:buChar char=""/>
              <a:tabLst>
                <a:tab pos="390960" algn="l"/>
                <a:tab pos="2096640" algn="l"/>
              </a:tabLst>
            </a:pPr>
            <a:r>
              <a:rPr lang="ru-RU" sz="187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 1 марта 2025 г. деятельность по оказанию </a:t>
            </a:r>
            <a:r>
              <a:rPr lang="ru-RU" sz="1870" b="1" i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услуг по дезинфекции, дезинсекции и дератизации</a:t>
            </a:r>
            <a:r>
              <a:rPr lang="ru-RU" sz="187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в целях обеспечения санитарно-эпидемиологического благополучия населения </a:t>
            </a:r>
            <a:r>
              <a:rPr lang="ru-RU" sz="1870" b="1" i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осуществляется при наличии лицензии </a:t>
            </a:r>
            <a:r>
              <a:rPr lang="ru-RU" sz="187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(Федеральный закон от 29.05.2023 №194-ФЗ «О внесении изменений в Федеральный закон "О лицензировании отдельных видов деятельности» и статью 44 Федерального закона "О санитарно-эпидемиологическом благополучии населения»);</a:t>
            </a:r>
            <a:endParaRPr lang="ru-RU" sz="1870" b="0" strike="noStrike" spc="-1">
              <a:latin typeface="Arial"/>
            </a:endParaRPr>
          </a:p>
          <a:p>
            <a:pPr marL="14040" algn="just">
              <a:lnSpc>
                <a:spcPct val="100000"/>
              </a:lnSpc>
              <a:spcBef>
                <a:spcPts val="108"/>
              </a:spcBef>
              <a:buNone/>
              <a:tabLst>
                <a:tab pos="390960" algn="l"/>
                <a:tab pos="2096640" algn="l"/>
              </a:tabLst>
            </a:pPr>
            <a:endParaRPr lang="ru-RU" sz="1870" b="0" strike="noStrike" spc="-1">
              <a:latin typeface="Arial"/>
            </a:endParaRPr>
          </a:p>
          <a:p>
            <a:pPr marL="390960" indent="-377280" algn="just">
              <a:lnSpc>
                <a:spcPct val="100000"/>
              </a:lnSpc>
              <a:spcBef>
                <a:spcPts val="108"/>
              </a:spcBef>
              <a:buClr>
                <a:srgbClr val="000000"/>
              </a:buClr>
              <a:buFont typeface="Wingdings" charset="2"/>
              <a:buChar char=""/>
              <a:tabLst>
                <a:tab pos="390960" algn="l"/>
                <a:tab pos="2096640" algn="l"/>
              </a:tabLst>
            </a:pPr>
            <a:r>
              <a:rPr lang="ru-RU" sz="187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Лицензируемая деятельность включает в себя:</a:t>
            </a:r>
            <a:endParaRPr lang="ru-RU" sz="1870" b="0" strike="noStrike" spc="-1">
              <a:latin typeface="Arial"/>
            </a:endParaRPr>
          </a:p>
          <a:p>
            <a:pPr marL="14040" algn="just">
              <a:lnSpc>
                <a:spcPct val="100000"/>
              </a:lnSpc>
              <a:spcBef>
                <a:spcPts val="108"/>
              </a:spcBef>
              <a:buNone/>
              <a:tabLst>
                <a:tab pos="390960" algn="l"/>
                <a:tab pos="2096640" algn="l"/>
              </a:tabLst>
            </a:pPr>
            <a:r>
              <a:rPr lang="ru-RU" sz="187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    -услуги по дезинфекции; </a:t>
            </a:r>
            <a:endParaRPr lang="ru-RU" sz="1870" b="0" strike="noStrike" spc="-1">
              <a:latin typeface="Arial"/>
            </a:endParaRPr>
          </a:p>
          <a:p>
            <a:pPr marL="14040" algn="just">
              <a:lnSpc>
                <a:spcPct val="100000"/>
              </a:lnSpc>
              <a:spcBef>
                <a:spcPts val="108"/>
              </a:spcBef>
              <a:buNone/>
              <a:tabLst>
                <a:tab pos="390960" algn="l"/>
                <a:tab pos="2096640" algn="l"/>
              </a:tabLst>
            </a:pPr>
            <a:r>
              <a:rPr lang="ru-RU" sz="187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    -услуги по дезинсекции; </a:t>
            </a:r>
            <a:endParaRPr lang="ru-RU" sz="1870" b="0" strike="noStrike" spc="-1">
              <a:latin typeface="Arial"/>
            </a:endParaRPr>
          </a:p>
          <a:p>
            <a:pPr marL="14040" algn="just">
              <a:lnSpc>
                <a:spcPct val="100000"/>
              </a:lnSpc>
              <a:spcBef>
                <a:spcPts val="108"/>
              </a:spcBef>
              <a:buNone/>
              <a:tabLst>
                <a:tab pos="390960" algn="l"/>
                <a:tab pos="2096640" algn="l"/>
              </a:tabLst>
            </a:pPr>
            <a:r>
              <a:rPr lang="ru-RU" sz="187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    -услуги по дератизации;</a:t>
            </a:r>
            <a:endParaRPr lang="ru-RU" sz="1870" b="0" strike="noStrike" spc="-1">
              <a:latin typeface="Arial"/>
            </a:endParaRPr>
          </a:p>
          <a:p>
            <a:pPr marL="14040" algn="just">
              <a:lnSpc>
                <a:spcPct val="100000"/>
              </a:lnSpc>
              <a:spcBef>
                <a:spcPts val="108"/>
              </a:spcBef>
              <a:buNone/>
              <a:tabLst>
                <a:tab pos="390960" algn="l"/>
                <a:tab pos="2096640" algn="l"/>
              </a:tabLst>
            </a:pPr>
            <a:r>
              <a:rPr lang="ru-RU" sz="187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    -услуги по камерной дезинфекции и дезинсекции.</a:t>
            </a:r>
            <a:endParaRPr lang="ru-RU" sz="1870" b="0" strike="noStrike" spc="-1">
              <a:latin typeface="Arial"/>
            </a:endParaRPr>
          </a:p>
          <a:p>
            <a:pPr marL="14040">
              <a:lnSpc>
                <a:spcPct val="100000"/>
              </a:lnSpc>
              <a:spcBef>
                <a:spcPts val="99"/>
              </a:spcBef>
              <a:buNone/>
              <a:tabLst>
                <a:tab pos="390960" algn="l"/>
                <a:tab pos="2096640" algn="l"/>
              </a:tabLst>
            </a:pPr>
            <a:endParaRPr lang="ru-RU" sz="1870" b="0" strike="noStrike" spc="-1">
              <a:latin typeface="Arial"/>
            </a:endParaRPr>
          </a:p>
          <a:p>
            <a:pPr marL="315000" indent="-315000" algn="just">
              <a:lnSpc>
                <a:spcPct val="100000"/>
              </a:lnSpc>
              <a:spcBef>
                <a:spcPts val="590"/>
              </a:spcBef>
              <a:buClr>
                <a:srgbClr val="000000"/>
              </a:buClr>
              <a:buFont typeface="Wingdings" charset="2"/>
              <a:buChar char=""/>
              <a:tabLst>
                <a:tab pos="390960" algn="l"/>
                <a:tab pos="2096640" algn="l"/>
              </a:tabLst>
            </a:pPr>
            <a:r>
              <a:rPr lang="ru-RU" sz="187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Деятельность </a:t>
            </a:r>
            <a:r>
              <a:rPr lang="ru-RU" sz="1870" b="1" i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не подлежит лицензированию</a:t>
            </a:r>
            <a:r>
              <a:rPr lang="ru-RU" sz="187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, если осуществляется юридическим лицом или индивидуальным предпринимателем </a:t>
            </a:r>
            <a:r>
              <a:rPr lang="ru-RU" sz="1870" b="1" i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самостоятельно для обеспечения собственных нужд.</a:t>
            </a:r>
            <a:endParaRPr lang="ru-RU" sz="1870" b="0" strike="noStrike" spc="-1">
              <a:latin typeface="Arial"/>
            </a:endParaRPr>
          </a:p>
        </p:txBody>
      </p:sp>
      <p:pic>
        <p:nvPicPr>
          <p:cNvPr id="287" name="Рисунок 7"/>
          <p:cNvPicPr/>
          <p:nvPr/>
        </p:nvPicPr>
        <p:blipFill>
          <a:blip r:embed="rId4"/>
          <a:srcRect l="35094" t="12826" r="33919" b="46089"/>
          <a:stretch/>
        </p:blipFill>
        <p:spPr>
          <a:xfrm>
            <a:off x="6186600" y="2099160"/>
            <a:ext cx="3453840" cy="2349000"/>
          </a:xfrm>
          <a:prstGeom prst="rect">
            <a:avLst/>
          </a:prstGeom>
          <a:ln w="19050">
            <a:solidFill>
              <a:srgbClr val="00B050"/>
            </a:solidFill>
            <a:round/>
          </a:ln>
        </p:spPr>
      </p:pic>
      <p:pic>
        <p:nvPicPr>
          <p:cNvPr id="288" name="Picture 2" descr="Picture background"/>
          <p:cNvPicPr/>
          <p:nvPr/>
        </p:nvPicPr>
        <p:blipFill>
          <a:blip r:embed="rId5"/>
          <a:srcRect l="20382" r="22368" b="6224"/>
          <a:stretch/>
        </p:blipFill>
        <p:spPr>
          <a:xfrm>
            <a:off x="674640" y="5173200"/>
            <a:ext cx="2422440" cy="226080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4" descr="Picture background"/>
          <p:cNvPicPr/>
          <p:nvPr/>
        </p:nvPicPr>
        <p:blipFill>
          <a:blip r:embed="rId6"/>
          <a:stretch/>
        </p:blipFill>
        <p:spPr>
          <a:xfrm>
            <a:off x="7526520" y="5173200"/>
            <a:ext cx="2630520" cy="226080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6" descr="Picture background"/>
          <p:cNvPicPr/>
          <p:nvPr/>
        </p:nvPicPr>
        <p:blipFill>
          <a:blip r:embed="rId7"/>
          <a:srcRect l="15591" t="3922" r="13605" b="9164"/>
          <a:stretch/>
        </p:blipFill>
        <p:spPr>
          <a:xfrm>
            <a:off x="3987000" y="5173200"/>
            <a:ext cx="2878560" cy="2260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614520" y="196920"/>
            <a:ext cx="9423000" cy="112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ИЗМЕНЕНИЯ В САНПИН 2.3/2.4.3590-20 </a:t>
            </a:r>
            <a:r>
              <a:rPr sz="2000"/>
              <a:t/>
            </a:r>
            <a:br>
              <a:rPr sz="2000"/>
            </a:b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«САНИТАРНО-ЭПИДЕМИОЛОГИЧЕСКИЕ ТРЕБОВАНИЯ К ОРГАНИЗАЦИИ ОБЩЕСТВЕННОГО ПИТАНИЯ»</a:t>
            </a:r>
            <a:r>
              <a:rPr sz="2000"/>
              <a:t/>
            </a:r>
            <a:br>
              <a:rPr sz="2000"/>
            </a:br>
            <a:r>
              <a:rPr lang="ru-RU" sz="2000" b="1" i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(изменения вступили в силу с 01.03.2025 г. в  п.5.1.)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2" name="Picture 10" descr="C:\Documents and Settings\Администратор\Мои документы\Мои рисунки\111эмблема.jpg"/>
          <p:cNvPicPr/>
          <p:nvPr/>
        </p:nvPicPr>
        <p:blipFill>
          <a:blip r:embed="rId3"/>
          <a:stretch/>
        </p:blipFill>
        <p:spPr>
          <a:xfrm>
            <a:off x="10038240" y="49320"/>
            <a:ext cx="597240" cy="600840"/>
          </a:xfrm>
          <a:prstGeom prst="rect">
            <a:avLst/>
          </a:prstGeom>
          <a:ln w="0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93" name="Рисунок 5"/>
          <p:cNvPicPr/>
          <p:nvPr/>
        </p:nvPicPr>
        <p:blipFill>
          <a:blip r:embed="rId4"/>
          <a:stretch/>
        </p:blipFill>
        <p:spPr>
          <a:xfrm>
            <a:off x="76320" y="1472040"/>
            <a:ext cx="10559160" cy="5887080"/>
          </a:xfrm>
          <a:prstGeom prst="rect">
            <a:avLst/>
          </a:prstGeom>
          <a:ln w="12700">
            <a:solidFill>
              <a:srgbClr val="002060"/>
            </a:solidFill>
            <a:rou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546120" y="120600"/>
            <a:ext cx="9423000" cy="114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ИЗМЕНЕНИЯ В САНПИН 2.3/2.4.3590-20 </a:t>
            </a:r>
            <a:r>
              <a:rPr sz="2000"/>
              <a:t/>
            </a:r>
            <a:br>
              <a:rPr sz="2000"/>
            </a:b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«САНИТАРНО-ЭПИДЕМИОЛОГИЧЕСКИЕ ТРЕБОВАНИЯ К ОРГАНИЗАЦИИ ОБЩЕСТВЕННОГО ПИТАНИЯ»</a:t>
            </a:r>
            <a:r>
              <a:rPr sz="2000"/>
              <a:t/>
            </a:r>
            <a:br>
              <a:rPr sz="2000"/>
            </a:br>
            <a:r>
              <a:rPr lang="ru-RU" sz="2000" b="1" i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(изменения вступают в силу с 01.03.2025 г. в п.8.1., добавлен п.7.3.)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5" name="Picture 10" descr="C:\Documents and Settings\Администратор\Мои документы\Мои рисунки\111эмблема.jpg"/>
          <p:cNvPicPr/>
          <p:nvPr/>
        </p:nvPicPr>
        <p:blipFill>
          <a:blip r:embed="rId3"/>
          <a:stretch/>
        </p:blipFill>
        <p:spPr>
          <a:xfrm>
            <a:off x="10095480" y="12960"/>
            <a:ext cx="597240" cy="600840"/>
          </a:xfrm>
          <a:prstGeom prst="rect">
            <a:avLst/>
          </a:prstGeom>
          <a:ln w="0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96" name="Рисунок 3"/>
          <p:cNvPicPr/>
          <p:nvPr/>
        </p:nvPicPr>
        <p:blipFill>
          <a:blip r:embed="rId4"/>
          <a:srcRect t="24778" b="13499"/>
          <a:stretch/>
        </p:blipFill>
        <p:spPr>
          <a:xfrm>
            <a:off x="360" y="1418760"/>
            <a:ext cx="10692720" cy="6016680"/>
          </a:xfrm>
          <a:prstGeom prst="rect">
            <a:avLst/>
          </a:prstGeom>
          <a:ln w="12700">
            <a:solidFill>
              <a:srgbClr val="002060"/>
            </a:solidFill>
            <a:rou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 idx="4294967295"/>
          </p:nvPr>
        </p:nvSpPr>
        <p:spPr>
          <a:xfrm>
            <a:off x="546120" y="120600"/>
            <a:ext cx="9423000" cy="114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ИЗМЕНЕНИЯ В САНПИН </a:t>
            </a:r>
            <a:r>
              <a:rPr lang="ru-RU" sz="2000" b="1" spc="-1" dirty="0" smtClean="0">
                <a:solidFill>
                  <a:srgbClr val="000000"/>
                </a:solidFill>
                <a:latin typeface="Times New Roman"/>
              </a:rPr>
              <a:t>1.2.3685-21 «ГИГИЕНИЧЕСКИЕ НОРМАТИВЫ И ТРЕБОВАНИЯ К ОБЕСПЕЧЕНИЮ БЕЗОПАСНОСТИ И (ИШИ) БЕЗВРЕДНОСТИ ДЛЯ ЧЕЛОВЕКА ФАКТОРОВ СРЕДЫ ОБИТАНИЯ" </a:t>
            </a:r>
            <a:br>
              <a:rPr lang="ru-RU" sz="2000" b="1" spc="-1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2000" b="1" i="1" strike="noStrike" spc="-1" dirty="0" smtClean="0">
                <a:solidFill>
                  <a:srgbClr val="FF0000"/>
                </a:solidFill>
                <a:latin typeface="Times New Roman"/>
                <a:ea typeface="DejaVu Sans"/>
              </a:rPr>
              <a:t>(</a:t>
            </a:r>
            <a:r>
              <a:rPr lang="ru-RU" sz="2000" b="1" i="1" strike="noStrike" spc="-1" dirty="0">
                <a:solidFill>
                  <a:srgbClr val="FF0000"/>
                </a:solidFill>
                <a:latin typeface="Times New Roman"/>
                <a:ea typeface="DejaVu Sans"/>
              </a:rPr>
              <a:t>изменения вступают в силу с </a:t>
            </a:r>
            <a:r>
              <a:rPr lang="ru-RU" sz="2000" b="1" i="1" strike="noStrike" spc="-1" dirty="0" smtClean="0">
                <a:solidFill>
                  <a:srgbClr val="FF0000"/>
                </a:solidFill>
                <a:latin typeface="Times New Roman"/>
                <a:ea typeface="DejaVu Sans"/>
              </a:rPr>
              <a:t>01.09.2025 </a:t>
            </a:r>
            <a:r>
              <a:rPr lang="ru-RU" sz="2000" b="1" i="1" strike="noStrike" spc="-1" dirty="0">
                <a:solidFill>
                  <a:srgbClr val="FF0000"/>
                </a:solidFill>
                <a:latin typeface="Times New Roman"/>
                <a:ea typeface="DejaVu Sans"/>
              </a:rPr>
              <a:t>г</a:t>
            </a:r>
            <a:r>
              <a:rPr lang="ru-RU" sz="2000" b="1" i="1" strike="noStrike" spc="-1" dirty="0" smtClean="0">
                <a:solidFill>
                  <a:srgbClr val="FF0000"/>
                </a:solidFill>
                <a:latin typeface="Times New Roman"/>
                <a:ea typeface="DejaVu Sans"/>
              </a:rPr>
              <a:t>.)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5" name="Picture 10" descr="C:\Documents and Settings\Администратор\Мои документы\Мои рисунки\111эмблема.jpg"/>
          <p:cNvPicPr/>
          <p:nvPr/>
        </p:nvPicPr>
        <p:blipFill>
          <a:blip r:embed="rId3"/>
          <a:stretch/>
        </p:blipFill>
        <p:spPr>
          <a:xfrm>
            <a:off x="10095480" y="12960"/>
            <a:ext cx="597240" cy="600840"/>
          </a:xfrm>
          <a:prstGeom prst="rect">
            <a:avLst/>
          </a:prstGeom>
          <a:ln w="0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645" t="28143" r="16304" b="10940"/>
          <a:stretch/>
        </p:blipFill>
        <p:spPr>
          <a:xfrm>
            <a:off x="288757" y="1511166"/>
            <a:ext cx="10245351" cy="592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9086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 idx="4294967295"/>
          </p:nvPr>
        </p:nvSpPr>
        <p:spPr>
          <a:xfrm>
            <a:off x="546120" y="120600"/>
            <a:ext cx="9423000" cy="114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ИЗМЕНЕНИЯ В САНПИН </a:t>
            </a:r>
            <a:r>
              <a:rPr lang="ru-RU" sz="2000" b="1" spc="-1" dirty="0" smtClean="0">
                <a:solidFill>
                  <a:srgbClr val="000000"/>
                </a:solidFill>
                <a:latin typeface="Times New Roman"/>
              </a:rPr>
              <a:t>1.2.3685-21 «ГИГИЕНИЧЕСКИЕ НОРМАТИВЫ И ТРЕБОВАНИЯ К ОБЕСПЕЧЕНИЮ БЕЗОПАСНОСТИ И (ИШИ) БЕЗВРЕДНОСТИ ДЛЯ ЧЕЛОВЕКА ФАКТОРОВ СРЕДЫ ОБИТАНИЯ" </a:t>
            </a:r>
            <a:br>
              <a:rPr lang="ru-RU" sz="2000" b="1" spc="-1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2000" b="1" i="1" strike="noStrike" spc="-1" dirty="0" smtClean="0">
                <a:solidFill>
                  <a:srgbClr val="FF0000"/>
                </a:solidFill>
                <a:latin typeface="Times New Roman"/>
                <a:ea typeface="DejaVu Sans"/>
              </a:rPr>
              <a:t>(</a:t>
            </a:r>
            <a:r>
              <a:rPr lang="ru-RU" sz="2000" b="1" i="1" strike="noStrike" spc="-1" dirty="0">
                <a:solidFill>
                  <a:srgbClr val="FF0000"/>
                </a:solidFill>
                <a:latin typeface="Times New Roman"/>
                <a:ea typeface="DejaVu Sans"/>
              </a:rPr>
              <a:t>изменения вступают в силу с </a:t>
            </a:r>
            <a:r>
              <a:rPr lang="ru-RU" sz="2000" b="1" i="1" strike="noStrike" spc="-1" dirty="0" smtClean="0">
                <a:solidFill>
                  <a:srgbClr val="FF0000"/>
                </a:solidFill>
                <a:latin typeface="Times New Roman"/>
                <a:ea typeface="DejaVu Sans"/>
              </a:rPr>
              <a:t>01.09.2025 </a:t>
            </a:r>
            <a:r>
              <a:rPr lang="ru-RU" sz="2000" b="1" i="1" strike="noStrike" spc="-1" dirty="0">
                <a:solidFill>
                  <a:srgbClr val="FF0000"/>
                </a:solidFill>
                <a:latin typeface="Times New Roman"/>
                <a:ea typeface="DejaVu Sans"/>
              </a:rPr>
              <a:t>г</a:t>
            </a:r>
            <a:r>
              <a:rPr lang="ru-RU" sz="2000" b="1" i="1" strike="noStrike" spc="-1" dirty="0" smtClean="0">
                <a:solidFill>
                  <a:srgbClr val="FF0000"/>
                </a:solidFill>
                <a:latin typeface="Times New Roman"/>
                <a:ea typeface="DejaVu Sans"/>
              </a:rPr>
              <a:t>.)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5" name="Picture 10" descr="C:\Documents and Settings\Администратор\Мои документы\Мои рисунки\111эмблема.jpg"/>
          <p:cNvPicPr/>
          <p:nvPr/>
        </p:nvPicPr>
        <p:blipFill>
          <a:blip r:embed="rId3"/>
          <a:stretch/>
        </p:blipFill>
        <p:spPr>
          <a:xfrm>
            <a:off x="10095480" y="12960"/>
            <a:ext cx="597240" cy="600840"/>
          </a:xfrm>
          <a:prstGeom prst="rect">
            <a:avLst/>
          </a:prstGeom>
          <a:ln w="0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748" t="55766" r="16808" b="39957"/>
          <a:stretch/>
        </p:blipFill>
        <p:spPr>
          <a:xfrm>
            <a:off x="0" y="1655543"/>
            <a:ext cx="10620094" cy="5101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51309" t="86339" r="16592" b="5729"/>
          <a:stretch/>
        </p:blipFill>
        <p:spPr>
          <a:xfrm>
            <a:off x="546120" y="2550787"/>
            <a:ext cx="9817357" cy="13645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l="2758" t="52892" r="1873" b="41746"/>
          <a:stretch/>
        </p:blipFill>
        <p:spPr>
          <a:xfrm>
            <a:off x="270547" y="3830854"/>
            <a:ext cx="10349547" cy="5967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/>
          <a:srcRect l="2497" t="40185" r="2324" b="4661"/>
          <a:stretch/>
        </p:blipFill>
        <p:spPr>
          <a:xfrm>
            <a:off x="1501540" y="4608471"/>
            <a:ext cx="8268101" cy="269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167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</TotalTime>
  <Words>1379</Words>
  <Application>Microsoft Office PowerPoint</Application>
  <PresentationFormat>Произвольный</PresentationFormat>
  <Paragraphs>115</Paragraphs>
  <Slides>19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Office Theme</vt:lpstr>
      <vt:lpstr>Office Theme</vt:lpstr>
      <vt:lpstr>Office Theme</vt:lpstr>
      <vt:lpstr>Office Theme</vt:lpstr>
      <vt:lpstr>Office Theme</vt:lpstr>
      <vt:lpstr>О СОБЛЮДЕНИИ САНИТАРНОГО ЗАКОНОДАТЕЛЬСТВА В ЛАГЕРЯХ С ДНЕВНЫМ ПРЕБЫВАНИЕМ</vt:lpstr>
      <vt:lpstr>НОРМАТИВНО-ПРАВОВОЕ ОБЕСПЕЧЕНИЕ ЛЕТНЕЙ ОЗДОРОВИТЕЛЬНОЙ КАМПАНИИ</vt:lpstr>
      <vt:lpstr>Слайд 3</vt:lpstr>
      <vt:lpstr>НОРМАТИВНО-МЕТОДИЧЕСКОЕ ОБЕСПЕЧЕНИЕ ЛЕТНЕЙ ОЗДОРОВИТЕЛЬНОЙ КАМПАНИИ</vt:lpstr>
      <vt:lpstr>ИЗМЕНЕНИЯ В ЗАКОНОДАТЕЛЬСТВЕ</vt:lpstr>
      <vt:lpstr>ИЗМЕНЕНИЯ В САНПИН 2.3/2.4.3590-20  «САНИТАРНО-ЭПИДЕМИОЛОГИЧЕСКИЕ ТРЕБОВАНИЯ К ОРГАНИЗАЦИИ ОБЩЕСТВЕННОГО ПИТАНИЯ» (изменения вступили в силу с 01.03.2025 г. в  п.5.1.)</vt:lpstr>
      <vt:lpstr>ИЗМЕНЕНИЯ В САНПИН 2.3/2.4.3590-20  «САНИТАРНО-ЭПИДЕМИОЛОГИЧЕСКИЕ ТРЕБОВАНИЯ К ОРГАНИЗАЦИИ ОБЩЕСТВЕННОГО ПИТАНИЯ» (изменения вступают в силу с 01.03.2025 г. в п.8.1., добавлен п.7.3.)</vt:lpstr>
      <vt:lpstr>ИЗМЕНЕНИЯ В САНПИН 1.2.3685-21 «ГИГИЕНИЧЕСКИЕ НОРМАТИВЫ И ТРЕБОВАНИЯ К ОБЕСПЕЧЕНИЮ БЕЗОПАСНОСТИ И (ИШИ) БЕЗВРЕДНОСТИ ДЛЯ ЧЕЛОВЕКА ФАКТОРОВ СРЕДЫ ОБИТАНИЯ"  (изменения вступают в силу с 01.09.2025 г.)</vt:lpstr>
      <vt:lpstr>ИЗМЕНЕНИЯ В САНПИН 1.2.3685-21 «ГИГИЕНИЧЕСКИЕ НОРМАТИВЫ И ТРЕБОВАНИЯ К ОБЕСПЕЧЕНИЮ БЕЗОПАСНОСТИ И (ИШИ) БЕЗВРЕДНОСТИ ДЛЯ ЧЕЛОВЕКА ФАКТОРОВ СРЕДЫ ОБИТАНИЯ"  (изменения вступают в силу с 01.09.2025 г.)</vt:lpstr>
      <vt:lpstr>ИЗМЕНЕНИЯ В САНПИН 1.2.3685-21 «ГИГИЕНИЧЕСКИЕ НОРМАТИВЫ И ТРЕБОВАНИЯ К ОБЕСПЕЧЕНИЮ БЕЗОПАСНОСТИ И (ИШИ) БЕЗВРЕДНОСТИ ДЛЯ ЧЕЛОВЕКА ФАКТОРОВ СРЕДЫ ОБИТАНИЯ"  (изменения вступают в силу с 01.09.2025 г.)</vt:lpstr>
      <vt:lpstr>РАЗРЕШИТЕЛЬНЫЕ ДОКУМЕНТЫ </vt:lpstr>
      <vt:lpstr>Основные этапы при получении СЭЗ на деятельность  по организации отдыха детей и их оздоровления</vt:lpstr>
      <vt:lpstr>Слайд 13</vt:lpstr>
      <vt:lpstr>   ПРОФИЛАКТИЧЕСКИЕ ВИЗИТЫ В 2025 ГОДУ </vt:lpstr>
      <vt:lpstr>Слайд 15</vt:lpstr>
      <vt:lpstr>НАРУШЕНИЯ ОБЯЗАТЕЛЬНЫХ ТРЕБОВАНИЙ, УСТАНОВЛЕННЫЕ  В ОЗДОРОВИТЕЛЬНЫХ ОРГАНИЗАЦИЯХ В ХОДЕ ЛОК 2024г.</vt:lpstr>
      <vt:lpstr>АЛГОРИТМ ДЕЙСТВИЙ ОРГАНИЗАЦИЙ  ОТДЫХА ДЕТЕЙ И ИХ ОЗДОРОВЛЕНИЯ НА ТЕРРИТОРИИ ТЮМЕНСКОЙ ОБЛАСТИ ПО ДОПУСКУ ОТДЫХАЮЩИХ В ЛАГЕРЬ И ПЕРЕДАЧИ ЭКСТРЕННЫХ ИЗВЕЩЕНИЙ И ИНФОРМАЦИИ ОБ АВАРИЙНЫХ СИТУАЦИЯХ.</vt:lpstr>
      <vt:lpstr>ВЫЕЗДЫ ОРГАНИЗОВАННЫХ ГРУПП ДЕТЕЙ ЗА ПРЕДЕЛЫ ТЮМЕНСКОЙ ОБЛАСТИ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&lt;4D6963726F736F667420506F776572506F696E74202D20D1EAF0E8EFEEE2E020D12EC22E31312E30342E32342E70707478205BF2EEEBFCEAEE20F7F2E5EDE8E55D&gt;</dc:title>
  <dc:creator>PC-W10-K1</dc:creator>
  <cp:lastModifiedBy>Ноутбук</cp:lastModifiedBy>
  <cp:revision>47</cp:revision>
  <dcterms:created xsi:type="dcterms:W3CDTF">2025-04-15T23:33:32Z</dcterms:created>
  <dcterms:modified xsi:type="dcterms:W3CDTF">2025-05-29T15:26:30Z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2024-04-11T00:00:00Z</vt:filetime>
  </property>
  <property fmtid="{D5CDD505-2E9C-101B-9397-08002B2CF9AE}" pid="3" name="Creator">
    <vt:lpwstr>PDF24 Creator</vt:lpwstr>
  </property>
  <property fmtid="{D5CDD505-2E9C-101B-9397-08002B2CF9AE}" pid="4" name="LastSaved">
    <vt:filetime>2025-04-15T00:00:00Z</vt:filetime>
  </property>
  <property fmtid="{D5CDD505-2E9C-101B-9397-08002B2CF9AE}" pid="5" name="Notes">
    <vt:i4>6</vt:i4>
  </property>
  <property fmtid="{D5CDD505-2E9C-101B-9397-08002B2CF9AE}" pid="6" name="PresentationFormat">
    <vt:lpwstr>Произвольный</vt:lpwstr>
  </property>
  <property fmtid="{D5CDD505-2E9C-101B-9397-08002B2CF9AE}" pid="7" name="Producer">
    <vt:lpwstr>GPL Ghostscript 9.27</vt:lpwstr>
  </property>
  <property fmtid="{D5CDD505-2E9C-101B-9397-08002B2CF9AE}" pid="8" name="Slides">
    <vt:i4>15</vt:i4>
  </property>
</Properties>
</file>